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112"/>
  </p:notesMasterIdLst>
  <p:handoutMasterIdLst>
    <p:handoutMasterId r:id="rId113"/>
  </p:handoutMasterIdLst>
  <p:sldIdLst>
    <p:sldId id="270" r:id="rId2"/>
    <p:sldId id="287" r:id="rId3"/>
    <p:sldId id="383" r:id="rId4"/>
    <p:sldId id="384" r:id="rId5"/>
    <p:sldId id="385" r:id="rId6"/>
    <p:sldId id="386" r:id="rId7"/>
    <p:sldId id="387" r:id="rId8"/>
    <p:sldId id="290" r:id="rId9"/>
    <p:sldId id="291" r:id="rId10"/>
    <p:sldId id="292" r:id="rId11"/>
    <p:sldId id="388" r:id="rId12"/>
    <p:sldId id="389" r:id="rId13"/>
    <p:sldId id="390" r:id="rId14"/>
    <p:sldId id="293" r:id="rId15"/>
    <p:sldId id="324" r:id="rId16"/>
    <p:sldId id="391" r:id="rId17"/>
    <p:sldId id="294" r:id="rId18"/>
    <p:sldId id="295" r:id="rId19"/>
    <p:sldId id="296" r:id="rId20"/>
    <p:sldId id="298" r:id="rId21"/>
    <p:sldId id="380" r:id="rId22"/>
    <p:sldId id="297" r:id="rId23"/>
    <p:sldId id="343" r:id="rId24"/>
    <p:sldId id="344" r:id="rId25"/>
    <p:sldId id="345" r:id="rId26"/>
    <p:sldId id="346" r:id="rId27"/>
    <p:sldId id="347" r:id="rId28"/>
    <p:sldId id="302" r:id="rId29"/>
    <p:sldId id="303" r:id="rId30"/>
    <p:sldId id="304" r:id="rId31"/>
    <p:sldId id="305" r:id="rId32"/>
    <p:sldId id="307" r:id="rId33"/>
    <p:sldId id="308" r:id="rId34"/>
    <p:sldId id="306" r:id="rId35"/>
    <p:sldId id="392" r:id="rId36"/>
    <p:sldId id="309" r:id="rId37"/>
    <p:sldId id="310" r:id="rId38"/>
    <p:sldId id="311" r:id="rId39"/>
    <p:sldId id="312" r:id="rId40"/>
    <p:sldId id="313" r:id="rId41"/>
    <p:sldId id="314" r:id="rId42"/>
    <p:sldId id="315" r:id="rId43"/>
    <p:sldId id="316" r:id="rId44"/>
    <p:sldId id="317" r:id="rId45"/>
    <p:sldId id="318" r:id="rId46"/>
    <p:sldId id="319" r:id="rId47"/>
    <p:sldId id="320" r:id="rId48"/>
    <p:sldId id="322" r:id="rId49"/>
    <p:sldId id="321" r:id="rId50"/>
    <p:sldId id="323" r:id="rId51"/>
    <p:sldId id="393" r:id="rId52"/>
    <p:sldId id="289" r:id="rId53"/>
    <p:sldId id="328" r:id="rId54"/>
    <p:sldId id="329" r:id="rId55"/>
    <p:sldId id="330" r:id="rId56"/>
    <p:sldId id="331" r:id="rId57"/>
    <p:sldId id="332" r:id="rId58"/>
    <p:sldId id="334" r:id="rId59"/>
    <p:sldId id="333" r:id="rId60"/>
    <p:sldId id="335" r:id="rId61"/>
    <p:sldId id="396" r:id="rId62"/>
    <p:sldId id="397" r:id="rId63"/>
    <p:sldId id="398" r:id="rId64"/>
    <p:sldId id="400" r:id="rId65"/>
    <p:sldId id="401" r:id="rId66"/>
    <p:sldId id="402" r:id="rId67"/>
    <p:sldId id="394" r:id="rId68"/>
    <p:sldId id="395" r:id="rId69"/>
    <p:sldId id="361" r:id="rId70"/>
    <p:sldId id="362" r:id="rId71"/>
    <p:sldId id="363" r:id="rId72"/>
    <p:sldId id="364" r:id="rId73"/>
    <p:sldId id="365" r:id="rId74"/>
    <p:sldId id="366" r:id="rId75"/>
    <p:sldId id="367" r:id="rId76"/>
    <p:sldId id="368" r:id="rId77"/>
    <p:sldId id="369" r:id="rId78"/>
    <p:sldId id="370" r:id="rId79"/>
    <p:sldId id="371" r:id="rId80"/>
    <p:sldId id="372" r:id="rId81"/>
    <p:sldId id="373" r:id="rId82"/>
    <p:sldId id="375" r:id="rId83"/>
    <p:sldId id="377" r:id="rId84"/>
    <p:sldId id="376" r:id="rId85"/>
    <p:sldId id="374" r:id="rId86"/>
    <p:sldId id="378" r:id="rId87"/>
    <p:sldId id="379" r:id="rId88"/>
    <p:sldId id="403" r:id="rId89"/>
    <p:sldId id="404" r:id="rId90"/>
    <p:sldId id="405" r:id="rId91"/>
    <p:sldId id="406" r:id="rId92"/>
    <p:sldId id="407" r:id="rId93"/>
    <p:sldId id="408" r:id="rId94"/>
    <p:sldId id="339" r:id="rId95"/>
    <p:sldId id="340" r:id="rId96"/>
    <p:sldId id="341" r:id="rId97"/>
    <p:sldId id="348" r:id="rId98"/>
    <p:sldId id="342" r:id="rId99"/>
    <p:sldId id="349" r:id="rId100"/>
    <p:sldId id="350" r:id="rId101"/>
    <p:sldId id="351" r:id="rId102"/>
    <p:sldId id="352" r:id="rId103"/>
    <p:sldId id="353" r:id="rId104"/>
    <p:sldId id="354" r:id="rId105"/>
    <p:sldId id="355" r:id="rId106"/>
    <p:sldId id="356" r:id="rId107"/>
    <p:sldId id="357" r:id="rId108"/>
    <p:sldId id="358" r:id="rId109"/>
    <p:sldId id="359" r:id="rId110"/>
    <p:sldId id="360" r:id="rId1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FFEE"/>
    <a:srgbClr val="FF00FF"/>
    <a:srgbClr val="FF8000"/>
    <a:srgbClr val="00FF00"/>
    <a:srgbClr val="0080FF"/>
    <a:srgbClr val="FF66FF"/>
    <a:srgbClr val="FFFF00"/>
    <a:srgbClr val="004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58" autoAdjust="0"/>
    <p:restoredTop sz="96271"/>
  </p:normalViewPr>
  <p:slideViewPr>
    <p:cSldViewPr>
      <p:cViewPr varScale="1">
        <p:scale>
          <a:sx n="122" d="100"/>
          <a:sy n="122" d="100"/>
        </p:scale>
        <p:origin x="111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5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ableStyles" Target="tableStyle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handoutMaster" Target="handoutMasters/handoutMaster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Hoja1!$L$7</c:f>
              <c:strCache>
                <c:ptCount val="1"/>
                <c:pt idx="0">
                  <c:v>Energy</c:v>
                </c:pt>
              </c:strCache>
            </c:strRef>
          </c:tx>
          <c:marker>
            <c:symbol val="none"/>
          </c:marker>
          <c:cat>
            <c:numRef>
              <c:f>Hoja1!$F$8:$F$16</c:f>
              <c:numCache>
                <c:formatCode>General</c:formatCode>
                <c:ptCount val="9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  <c:pt idx="6">
                  <c:v>600</c:v>
                </c:pt>
                <c:pt idx="7">
                  <c:v>700</c:v>
                </c:pt>
                <c:pt idx="8">
                  <c:v>800</c:v>
                </c:pt>
              </c:numCache>
            </c:numRef>
          </c:cat>
          <c:val>
            <c:numRef>
              <c:f>Hoja1!$L$8:$L$16</c:f>
              <c:numCache>
                <c:formatCode>General</c:formatCode>
                <c:ptCount val="9"/>
                <c:pt idx="0">
                  <c:v>48400</c:v>
                </c:pt>
                <c:pt idx="1">
                  <c:v>45780</c:v>
                </c:pt>
                <c:pt idx="2">
                  <c:v>43460</c:v>
                </c:pt>
                <c:pt idx="3">
                  <c:v>41440</c:v>
                </c:pt>
                <c:pt idx="4">
                  <c:v>39720</c:v>
                </c:pt>
                <c:pt idx="5">
                  <c:v>38300</c:v>
                </c:pt>
                <c:pt idx="6">
                  <c:v>37160</c:v>
                </c:pt>
                <c:pt idx="7">
                  <c:v>36280</c:v>
                </c:pt>
                <c:pt idx="8">
                  <c:v>35660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E2D-9840-B49B-B419398394AC}"/>
            </c:ext>
          </c:extLst>
        </c:ser>
        <c:ser>
          <c:idx val="1"/>
          <c:order val="1"/>
          <c:tx>
            <c:strRef>
              <c:f>Hoja1!$M$7</c:f>
              <c:strCache>
                <c:ptCount val="1"/>
                <c:pt idx="0">
                  <c:v>Reserve</c:v>
                </c:pt>
              </c:strCache>
            </c:strRef>
          </c:tx>
          <c:marker>
            <c:symbol val="none"/>
          </c:marker>
          <c:cat>
            <c:numRef>
              <c:f>Hoja1!$F$8:$F$16</c:f>
              <c:numCache>
                <c:formatCode>General</c:formatCode>
                <c:ptCount val="9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  <c:pt idx="6">
                  <c:v>600</c:v>
                </c:pt>
                <c:pt idx="7">
                  <c:v>700</c:v>
                </c:pt>
                <c:pt idx="8">
                  <c:v>800</c:v>
                </c:pt>
              </c:numCache>
            </c:numRef>
          </c:cat>
          <c:val>
            <c:numRef>
              <c:f>Hoja1!$M$8:$M$16</c:f>
              <c:numCache>
                <c:formatCode>General</c:formatCode>
                <c:ptCount val="9"/>
                <c:pt idx="0">
                  <c:v>345</c:v>
                </c:pt>
                <c:pt idx="1">
                  <c:v>345</c:v>
                </c:pt>
                <c:pt idx="2">
                  <c:v>345</c:v>
                </c:pt>
                <c:pt idx="3">
                  <c:v>345</c:v>
                </c:pt>
                <c:pt idx="4">
                  <c:v>345</c:v>
                </c:pt>
                <c:pt idx="5">
                  <c:v>345</c:v>
                </c:pt>
                <c:pt idx="6">
                  <c:v>815</c:v>
                </c:pt>
                <c:pt idx="7">
                  <c:v>1485</c:v>
                </c:pt>
                <c:pt idx="8">
                  <c:v>2355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E2D-9840-B49B-B419398394AC}"/>
            </c:ext>
          </c:extLst>
        </c:ser>
        <c:ser>
          <c:idx val="2"/>
          <c:order val="2"/>
          <c:tx>
            <c:strRef>
              <c:f>Hoja1!$N$7</c:f>
              <c:strCache>
                <c:ptCount val="1"/>
                <c:pt idx="0">
                  <c:v>Total</c:v>
                </c:pt>
              </c:strCache>
            </c:strRef>
          </c:tx>
          <c:marker>
            <c:symbol val="none"/>
          </c:marker>
          <c:cat>
            <c:numRef>
              <c:f>Hoja1!$F$8:$F$16</c:f>
              <c:numCache>
                <c:formatCode>General</c:formatCode>
                <c:ptCount val="9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  <c:pt idx="6">
                  <c:v>600</c:v>
                </c:pt>
                <c:pt idx="7">
                  <c:v>700</c:v>
                </c:pt>
                <c:pt idx="8">
                  <c:v>800</c:v>
                </c:pt>
              </c:numCache>
            </c:numRef>
          </c:cat>
          <c:val>
            <c:numRef>
              <c:f>Hoja1!$N$8:$N$16</c:f>
              <c:numCache>
                <c:formatCode>General</c:formatCode>
                <c:ptCount val="9"/>
                <c:pt idx="0">
                  <c:v>48745</c:v>
                </c:pt>
                <c:pt idx="1">
                  <c:v>46125</c:v>
                </c:pt>
                <c:pt idx="2">
                  <c:v>43805</c:v>
                </c:pt>
                <c:pt idx="3">
                  <c:v>41785</c:v>
                </c:pt>
                <c:pt idx="4">
                  <c:v>40065</c:v>
                </c:pt>
                <c:pt idx="5">
                  <c:v>38645</c:v>
                </c:pt>
                <c:pt idx="6">
                  <c:v>37975</c:v>
                </c:pt>
                <c:pt idx="7">
                  <c:v>37765</c:v>
                </c:pt>
                <c:pt idx="8">
                  <c:v>38015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E2D-9840-B49B-B419398394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2547824"/>
        <c:axId val="775746912"/>
      </c:lineChart>
      <c:catAx>
        <c:axId val="6325478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Transmission capacity allocated to energy [MW]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775746912"/>
        <c:crosses val="autoZero"/>
        <c:auto val="1"/>
        <c:lblAlgn val="ctr"/>
        <c:lblOffset val="100"/>
        <c:noMultiLvlLbl val="0"/>
      </c:catAx>
      <c:valAx>
        <c:axId val="77574691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Costs [$/h]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6325478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745126472450603"/>
          <c:y val="0.34816192454470801"/>
          <c:w val="0.15781577026628599"/>
          <c:h val="0.246416115163519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31.emf"/><Relationship Id="rId7" Type="http://schemas.openxmlformats.org/officeDocument/2006/relationships/image" Target="../media/image35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Relationship Id="rId9" Type="http://schemas.openxmlformats.org/officeDocument/2006/relationships/image" Target="../media/image37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image" Target="../media/image38.emf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image" Target="../media/image44.emf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image" Target="../media/image49.emf"/><Relationship Id="rId4" Type="http://schemas.openxmlformats.org/officeDocument/2006/relationships/image" Target="../media/image52.e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image" Target="../media/image53.e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image" Target="../media/image56.emf"/><Relationship Id="rId5" Type="http://schemas.openxmlformats.org/officeDocument/2006/relationships/image" Target="../media/image60.emf"/><Relationship Id="rId4" Type="http://schemas.openxmlformats.org/officeDocument/2006/relationships/image" Target="../media/image59.e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image" Target="../media/image61.emf"/><Relationship Id="rId6" Type="http://schemas.openxmlformats.org/officeDocument/2006/relationships/image" Target="../media/image66.emf"/><Relationship Id="rId5" Type="http://schemas.openxmlformats.org/officeDocument/2006/relationships/image" Target="../media/image65.emf"/><Relationship Id="rId4" Type="http://schemas.openxmlformats.org/officeDocument/2006/relationships/image" Target="../media/image64.e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74.emf"/><Relationship Id="rId3" Type="http://schemas.openxmlformats.org/officeDocument/2006/relationships/image" Target="../media/image69.emf"/><Relationship Id="rId7" Type="http://schemas.openxmlformats.org/officeDocument/2006/relationships/image" Target="../media/image73.emf"/><Relationship Id="rId2" Type="http://schemas.openxmlformats.org/officeDocument/2006/relationships/image" Target="../media/image68.emf"/><Relationship Id="rId1" Type="http://schemas.openxmlformats.org/officeDocument/2006/relationships/image" Target="../media/image67.emf"/><Relationship Id="rId6" Type="http://schemas.openxmlformats.org/officeDocument/2006/relationships/image" Target="../media/image72.emf"/><Relationship Id="rId5" Type="http://schemas.openxmlformats.org/officeDocument/2006/relationships/image" Target="../media/image71.emf"/><Relationship Id="rId4" Type="http://schemas.openxmlformats.org/officeDocument/2006/relationships/image" Target="../media/image70.emf"/><Relationship Id="rId9" Type="http://schemas.openxmlformats.org/officeDocument/2006/relationships/image" Target="../media/image75.e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7.emf"/><Relationship Id="rId1" Type="http://schemas.openxmlformats.org/officeDocument/2006/relationships/image" Target="../media/image76.emf"/><Relationship Id="rId6" Type="http://schemas.openxmlformats.org/officeDocument/2006/relationships/image" Target="../media/image81.emf"/><Relationship Id="rId5" Type="http://schemas.openxmlformats.org/officeDocument/2006/relationships/image" Target="../media/image80.emf"/><Relationship Id="rId4" Type="http://schemas.openxmlformats.org/officeDocument/2006/relationships/image" Target="../media/image79.emf"/></Relationships>
</file>

<file path=ppt/drawings/_rels/vmlDrawing29.vml.rels><?xml version="1.0" encoding="UTF-8" standalone="yes"?>
<Relationships xmlns="http://schemas.openxmlformats.org/package/2006/relationships"><Relationship Id="rId8" Type="http://schemas.openxmlformats.org/officeDocument/2006/relationships/image" Target="../media/image89.emf"/><Relationship Id="rId3" Type="http://schemas.openxmlformats.org/officeDocument/2006/relationships/image" Target="../media/image84.emf"/><Relationship Id="rId7" Type="http://schemas.openxmlformats.org/officeDocument/2006/relationships/image" Target="../media/image88.emf"/><Relationship Id="rId2" Type="http://schemas.openxmlformats.org/officeDocument/2006/relationships/image" Target="../media/image83.emf"/><Relationship Id="rId1" Type="http://schemas.openxmlformats.org/officeDocument/2006/relationships/image" Target="../media/image82.emf"/><Relationship Id="rId6" Type="http://schemas.openxmlformats.org/officeDocument/2006/relationships/image" Target="../media/image87.emf"/><Relationship Id="rId5" Type="http://schemas.openxmlformats.org/officeDocument/2006/relationships/image" Target="../media/image86.emf"/><Relationship Id="rId4" Type="http://schemas.openxmlformats.org/officeDocument/2006/relationships/image" Target="../media/image8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7" Type="http://schemas.openxmlformats.org/officeDocument/2006/relationships/image" Target="../media/image96.emf"/><Relationship Id="rId2" Type="http://schemas.openxmlformats.org/officeDocument/2006/relationships/image" Target="../media/image91.emf"/><Relationship Id="rId1" Type="http://schemas.openxmlformats.org/officeDocument/2006/relationships/image" Target="../media/image90.emf"/><Relationship Id="rId6" Type="http://schemas.openxmlformats.org/officeDocument/2006/relationships/image" Target="../media/image95.emf"/><Relationship Id="rId5" Type="http://schemas.openxmlformats.org/officeDocument/2006/relationships/image" Target="../media/image94.emf"/><Relationship Id="rId4" Type="http://schemas.openxmlformats.org/officeDocument/2006/relationships/image" Target="../media/image9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6.png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0DB4C-BF39-0245-92B5-D172A97ECEF7}" type="datetimeFigureOut">
              <a:rPr lang="en-US" smtClean="0"/>
              <a:t>2/1/18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B379CD-8F33-F142-8BCE-2A6005F34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307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190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90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12271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90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/>
            </a:lvl1pPr>
          </a:lstStyle>
          <a:p>
            <a:fld id="{10C220B7-1DB5-B844-A25C-C05782CE600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720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220B7-1DB5-B844-A25C-C05782CE600E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580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802895-8F4A-FC45-A2CC-CBE4F49999F4}" type="slidenum">
              <a:rPr lang="en-GB"/>
              <a:pPr/>
              <a:t>26</a:t>
            </a:fld>
            <a:endParaRPr lang="en-GB"/>
          </a:p>
        </p:txBody>
      </p:sp>
      <p:sp>
        <p:nvSpPr>
          <p:cNvPr id="2560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600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GB">
                <a:cs typeface="Times" charset="0"/>
              </a:rPr>
              <a:t>Fig. 5.2: (A): Typical load and generation fluctuations over five market periods. (B) Imbalances resulting from these fluctuations.</a:t>
            </a:r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0725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FCCE61-FC75-C643-9FFF-9E2E60AF815A}" type="slidenum">
              <a:rPr lang="en-GB"/>
              <a:pPr/>
              <a:t>27</a:t>
            </a:fld>
            <a:endParaRPr lang="en-GB"/>
          </a:p>
        </p:txBody>
      </p:sp>
      <p:sp>
        <p:nvSpPr>
          <p:cNvPr id="2580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805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GB">
                <a:cs typeface="Times" charset="0"/>
              </a:rPr>
              <a:t>Fig. 5.2: (A): Typical load and generation fluctuations over five market periods. (B) Imbalances resulting from these fluctuations.</a:t>
            </a:r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1462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rotWithShape="1">
          <a:gsLst>
            <a:gs pos="0">
              <a:schemeClr val="bg1">
                <a:lumMod val="85000"/>
              </a:schemeClr>
            </a:gs>
            <a:gs pos="40000">
              <a:schemeClr val="bg1">
                <a:lumMod val="8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UWEE master slide_v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83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-36512" y="6016203"/>
            <a:ext cx="3332237" cy="365125"/>
          </a:xfrm>
        </p:spPr>
        <p:txBody>
          <a:bodyPr/>
          <a:lstStyle>
            <a:lvl1pPr>
              <a:defRPr dirty="0" smtClean="0">
                <a:solidFill>
                  <a:srgbClr val="000000"/>
                </a:solidFill>
              </a:defRPr>
            </a:lvl1pPr>
          </a:lstStyle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14675" y="5943600"/>
            <a:ext cx="2895600" cy="365125"/>
          </a:xfrm>
        </p:spPr>
        <p:txBody>
          <a:bodyPr/>
          <a:lstStyle>
            <a:lvl1pPr>
              <a:defRPr dirty="0" smtClean="0">
                <a:solidFill>
                  <a:srgbClr val="000000"/>
                </a:solidFill>
              </a:defRPr>
            </a:lvl1pPr>
          </a:lstStyle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fld id="{B5770DA7-57FC-B444-8639-D9BB36FC19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0375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6AC4BE-C679-6C48-995A-0E58D0D43D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86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1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410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87AC9-CDA3-344A-911E-AB9CF5E594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30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4624"/>
            <a:ext cx="8229600" cy="7921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3008" y="1052736"/>
            <a:ext cx="4038600" cy="5040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4008" y="1052736"/>
            <a:ext cx="4038600" cy="5040560"/>
          </a:xfrm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-25896" y="6613525"/>
            <a:ext cx="37338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4200" y="6629400"/>
            <a:ext cx="2133600" cy="152400"/>
          </a:xfrm>
        </p:spPr>
        <p:txBody>
          <a:bodyPr/>
          <a:lstStyle>
            <a:lvl1pPr>
              <a:defRPr/>
            </a:lvl1pPr>
          </a:lstStyle>
          <a:p>
            <a:fld id="{4D0E65D6-13FD-EE4B-85CB-5850650F50F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68313" y="764704"/>
            <a:ext cx="8207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348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66800"/>
          </a:xfrm>
        </p:spPr>
        <p:txBody>
          <a:bodyPr/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18275"/>
            <a:ext cx="2987675" cy="365125"/>
          </a:xfrm>
        </p:spPr>
        <p:txBody>
          <a:bodyPr/>
          <a:lstStyle>
            <a:lvl1pPr>
              <a:defRPr sz="1000" dirty="0" smtClean="0"/>
            </a:lvl1pPr>
          </a:lstStyle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75475" y="6519863"/>
            <a:ext cx="2133600" cy="365125"/>
          </a:xfrm>
        </p:spPr>
        <p:txBody>
          <a:bodyPr/>
          <a:lstStyle>
            <a:lvl1pPr>
              <a:defRPr sz="1000" smtClean="0"/>
            </a:lvl1pPr>
          </a:lstStyle>
          <a:p>
            <a:fld id="{CC45CAF0-26EE-7A4D-BCB6-A6460FA3315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68313" y="1125538"/>
            <a:ext cx="8207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962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UWEE master slide_v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072829"/>
            <a:ext cx="7772400" cy="1500187"/>
          </a:xfrm>
        </p:spPr>
        <p:txBody>
          <a:bodyPr anchor="b"/>
          <a:lstStyle>
            <a:lvl1pPr marL="0" indent="0">
              <a:buNone/>
              <a:defRPr sz="48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4264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92267"/>
            <a:ext cx="3923928" cy="365125"/>
          </a:xfrm>
        </p:spPr>
        <p:txBody>
          <a:bodyPr/>
          <a:lstStyle>
            <a:lvl1pPr>
              <a:defRPr sz="1000" dirty="0" smtClean="0">
                <a:solidFill>
                  <a:schemeClr val="tx1"/>
                </a:solidFill>
              </a:defRPr>
            </a:lvl1pPr>
          </a:lstStyle>
          <a:p>
            <a:r>
              <a:rPr lang="en-US"/>
              <a:t>© 2018 D. Kirschen and the University of Washington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19925" y="6592267"/>
            <a:ext cx="2133600" cy="365125"/>
          </a:xfrm>
        </p:spPr>
        <p:txBody>
          <a:bodyPr/>
          <a:lstStyle>
            <a:lvl1pPr>
              <a:defRPr sz="1000" smtClean="0">
                <a:solidFill>
                  <a:schemeClr val="tx1"/>
                </a:solidFill>
              </a:defRPr>
            </a:lvl1pPr>
          </a:lstStyle>
          <a:p>
            <a:fld id="{C53475E9-31FA-4C4C-9F03-E69BB5128EC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68313" y="1125538"/>
            <a:ext cx="8207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653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88840"/>
            <a:ext cx="4040188" cy="41373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6876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88840"/>
            <a:ext cx="4041775" cy="41373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F7D0C-82D0-984F-AC36-875225F07A5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468313" y="1052736"/>
            <a:ext cx="8207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570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-56381" y="6597352"/>
            <a:ext cx="3548261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6912" y="6592267"/>
            <a:ext cx="2133600" cy="365125"/>
          </a:xfrm>
        </p:spPr>
        <p:txBody>
          <a:bodyPr/>
          <a:lstStyle>
            <a:lvl1pPr>
              <a:defRPr sz="1000"/>
            </a:lvl1pPr>
          </a:lstStyle>
          <a:p>
            <a:fld id="{35C48DB7-F6AD-184F-A808-16CA60B54C7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68313" y="1125538"/>
            <a:ext cx="8207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646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-36512" y="6592267"/>
            <a:ext cx="3960440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6912" y="6592267"/>
            <a:ext cx="2133600" cy="365125"/>
          </a:xfrm>
        </p:spPr>
        <p:txBody>
          <a:bodyPr/>
          <a:lstStyle>
            <a:lvl1pPr>
              <a:defRPr sz="1000"/>
            </a:lvl1pPr>
          </a:lstStyle>
          <a:p>
            <a:fld id="{30B2E5CF-BC5A-4445-96C9-F9FF2881FA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319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3008313" cy="10668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33401"/>
            <a:ext cx="5111750" cy="5410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3008313" cy="42672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86A8E-AAD4-5541-AF0C-FF50F08AC3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141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482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959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14938"/>
            <a:ext cx="5486400" cy="728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E8236-F31C-C248-B6A9-FACB2C02D9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90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92267"/>
            <a:ext cx="305983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tx1"/>
                </a:solidFill>
                <a:latin typeface="Calibri" charset="0"/>
                <a:cs typeface="+mn-cs"/>
              </a:defRPr>
            </a:lvl1pPr>
          </a:lstStyle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0" y="6592267"/>
            <a:ext cx="305983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tx1"/>
                </a:solidFill>
                <a:latin typeface="Calibri" charset="0"/>
                <a:cs typeface="+mn-cs"/>
              </a:defRPr>
            </a:lvl1pPr>
          </a:lstStyle>
          <a:p>
            <a:fld id="{4D0E65D6-13FD-EE4B-85CB-5850650F50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42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7944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42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6400"/>
            <a:ext cx="8229600" cy="426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14675" y="609600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charset="0"/>
                <a:cs typeface="+mn-cs"/>
              </a:defRPr>
            </a:lvl1pPr>
          </a:lstStyle>
          <a:p>
            <a:endParaRPr lang="en-US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13" Type="http://schemas.openxmlformats.org/officeDocument/2006/relationships/oleObject" Target="../embeddings/oleObject29.bin"/><Relationship Id="rId18" Type="http://schemas.openxmlformats.org/officeDocument/2006/relationships/image" Target="../media/image36.e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33.emf"/><Relationship Id="rId1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5.emf"/><Relationship Id="rId20" Type="http://schemas.openxmlformats.org/officeDocument/2006/relationships/image" Target="../media/image37.emf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0.e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5" Type="http://schemas.openxmlformats.org/officeDocument/2006/relationships/oleObject" Target="../embeddings/oleObject30.bin"/><Relationship Id="rId10" Type="http://schemas.openxmlformats.org/officeDocument/2006/relationships/image" Target="../media/image32.emf"/><Relationship Id="rId19" Type="http://schemas.openxmlformats.org/officeDocument/2006/relationships/oleObject" Target="../embeddings/oleObject32.bin"/><Relationship Id="rId4" Type="http://schemas.openxmlformats.org/officeDocument/2006/relationships/image" Target="../media/image29.e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34.emf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13" Type="http://schemas.openxmlformats.org/officeDocument/2006/relationships/oleObject" Target="../embeddings/oleObject38.bin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4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9.e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41.emf"/><Relationship Id="rId4" Type="http://schemas.openxmlformats.org/officeDocument/2006/relationships/image" Target="../media/image38.emf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43.emf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4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45.emf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40.bin"/><Relationship Id="rId10" Type="http://schemas.openxmlformats.org/officeDocument/2006/relationships/image" Target="../media/image47.emf"/><Relationship Id="rId4" Type="http://schemas.openxmlformats.org/officeDocument/2006/relationships/image" Target="../media/image44.emf"/><Relationship Id="rId9" Type="http://schemas.openxmlformats.org/officeDocument/2006/relationships/oleObject" Target="../embeddings/oleObject42.bin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50.emf"/><Relationship Id="rId5" Type="http://schemas.openxmlformats.org/officeDocument/2006/relationships/oleObject" Target="../embeddings/oleObject45.bin"/><Relationship Id="rId10" Type="http://schemas.openxmlformats.org/officeDocument/2006/relationships/image" Target="../media/image52.emf"/><Relationship Id="rId4" Type="http://schemas.openxmlformats.org/officeDocument/2006/relationships/image" Target="../media/image49.emf"/><Relationship Id="rId9" Type="http://schemas.openxmlformats.org/officeDocument/2006/relationships/oleObject" Target="../embeddings/oleObject47.bin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54.e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53.emf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12" Type="http://schemas.openxmlformats.org/officeDocument/2006/relationships/image" Target="../media/image6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57.emf"/><Relationship Id="rId11" Type="http://schemas.openxmlformats.org/officeDocument/2006/relationships/oleObject" Target="../embeddings/oleObject55.bin"/><Relationship Id="rId5" Type="http://schemas.openxmlformats.org/officeDocument/2006/relationships/oleObject" Target="../embeddings/oleObject52.bin"/><Relationship Id="rId10" Type="http://schemas.openxmlformats.org/officeDocument/2006/relationships/image" Target="../media/image59.emf"/><Relationship Id="rId4" Type="http://schemas.openxmlformats.org/officeDocument/2006/relationships/image" Target="../media/image56.emf"/><Relationship Id="rId9" Type="http://schemas.openxmlformats.org/officeDocument/2006/relationships/oleObject" Target="../embeddings/oleObject54.bin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13" Type="http://schemas.openxmlformats.org/officeDocument/2006/relationships/oleObject" Target="../embeddings/oleObject61.bin"/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58.bin"/><Relationship Id="rId12" Type="http://schemas.openxmlformats.org/officeDocument/2006/relationships/image" Target="../media/image6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62.emf"/><Relationship Id="rId11" Type="http://schemas.openxmlformats.org/officeDocument/2006/relationships/oleObject" Target="../embeddings/oleObject60.bin"/><Relationship Id="rId5" Type="http://schemas.openxmlformats.org/officeDocument/2006/relationships/oleObject" Target="../embeddings/oleObject57.bin"/><Relationship Id="rId10" Type="http://schemas.openxmlformats.org/officeDocument/2006/relationships/image" Target="../media/image64.emf"/><Relationship Id="rId4" Type="http://schemas.openxmlformats.org/officeDocument/2006/relationships/image" Target="../media/image61.emf"/><Relationship Id="rId9" Type="http://schemas.openxmlformats.org/officeDocument/2006/relationships/oleObject" Target="../embeddings/oleObject59.bin"/><Relationship Id="rId14" Type="http://schemas.openxmlformats.org/officeDocument/2006/relationships/image" Target="../media/image66.emf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emf"/><Relationship Id="rId13" Type="http://schemas.openxmlformats.org/officeDocument/2006/relationships/oleObject" Target="../embeddings/oleObject67.bin"/><Relationship Id="rId18" Type="http://schemas.openxmlformats.org/officeDocument/2006/relationships/image" Target="../media/image74.emf"/><Relationship Id="rId3" Type="http://schemas.openxmlformats.org/officeDocument/2006/relationships/oleObject" Target="../embeddings/oleObject62.bin"/><Relationship Id="rId7" Type="http://schemas.openxmlformats.org/officeDocument/2006/relationships/oleObject" Target="../embeddings/oleObject64.bin"/><Relationship Id="rId12" Type="http://schemas.openxmlformats.org/officeDocument/2006/relationships/image" Target="../media/image71.emf"/><Relationship Id="rId17" Type="http://schemas.openxmlformats.org/officeDocument/2006/relationships/oleObject" Target="../embeddings/oleObject6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3.emf"/><Relationship Id="rId20" Type="http://schemas.openxmlformats.org/officeDocument/2006/relationships/image" Target="../media/image75.emf"/><Relationship Id="rId1" Type="http://schemas.openxmlformats.org/officeDocument/2006/relationships/vmlDrawing" Target="../drawings/vmlDrawing27.vml"/><Relationship Id="rId6" Type="http://schemas.openxmlformats.org/officeDocument/2006/relationships/image" Target="../media/image68.emf"/><Relationship Id="rId11" Type="http://schemas.openxmlformats.org/officeDocument/2006/relationships/oleObject" Target="../embeddings/oleObject66.bin"/><Relationship Id="rId5" Type="http://schemas.openxmlformats.org/officeDocument/2006/relationships/oleObject" Target="../embeddings/oleObject63.bin"/><Relationship Id="rId15" Type="http://schemas.openxmlformats.org/officeDocument/2006/relationships/oleObject" Target="../embeddings/oleObject68.bin"/><Relationship Id="rId10" Type="http://schemas.openxmlformats.org/officeDocument/2006/relationships/image" Target="../media/image70.emf"/><Relationship Id="rId19" Type="http://schemas.openxmlformats.org/officeDocument/2006/relationships/oleObject" Target="../embeddings/oleObject70.bin"/><Relationship Id="rId4" Type="http://schemas.openxmlformats.org/officeDocument/2006/relationships/image" Target="../media/image67.emf"/><Relationship Id="rId9" Type="http://schemas.openxmlformats.org/officeDocument/2006/relationships/oleObject" Target="../embeddings/oleObject65.bin"/><Relationship Id="rId14" Type="http://schemas.openxmlformats.org/officeDocument/2006/relationships/image" Target="../media/image72.emf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emf"/><Relationship Id="rId13" Type="http://schemas.openxmlformats.org/officeDocument/2006/relationships/oleObject" Target="../embeddings/oleObject76.bin"/><Relationship Id="rId3" Type="http://schemas.openxmlformats.org/officeDocument/2006/relationships/oleObject" Target="../embeddings/oleObject71.bin"/><Relationship Id="rId7" Type="http://schemas.openxmlformats.org/officeDocument/2006/relationships/oleObject" Target="../embeddings/oleObject73.bin"/><Relationship Id="rId12" Type="http://schemas.openxmlformats.org/officeDocument/2006/relationships/image" Target="../media/image8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77.emf"/><Relationship Id="rId11" Type="http://schemas.openxmlformats.org/officeDocument/2006/relationships/oleObject" Target="../embeddings/oleObject75.bin"/><Relationship Id="rId5" Type="http://schemas.openxmlformats.org/officeDocument/2006/relationships/oleObject" Target="../embeddings/oleObject72.bin"/><Relationship Id="rId10" Type="http://schemas.openxmlformats.org/officeDocument/2006/relationships/image" Target="../media/image79.emf"/><Relationship Id="rId4" Type="http://schemas.openxmlformats.org/officeDocument/2006/relationships/image" Target="../media/image76.emf"/><Relationship Id="rId9" Type="http://schemas.openxmlformats.org/officeDocument/2006/relationships/oleObject" Target="../embeddings/oleObject74.bin"/><Relationship Id="rId14" Type="http://schemas.openxmlformats.org/officeDocument/2006/relationships/image" Target="../media/image81.emf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emf"/><Relationship Id="rId13" Type="http://schemas.openxmlformats.org/officeDocument/2006/relationships/oleObject" Target="../embeddings/oleObject82.bin"/><Relationship Id="rId18" Type="http://schemas.openxmlformats.org/officeDocument/2006/relationships/image" Target="../media/image89.emf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79.bin"/><Relationship Id="rId12" Type="http://schemas.openxmlformats.org/officeDocument/2006/relationships/image" Target="../media/image86.emf"/><Relationship Id="rId17" Type="http://schemas.openxmlformats.org/officeDocument/2006/relationships/oleObject" Target="../embeddings/oleObject8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8.emf"/><Relationship Id="rId1" Type="http://schemas.openxmlformats.org/officeDocument/2006/relationships/vmlDrawing" Target="../drawings/vmlDrawing29.vml"/><Relationship Id="rId6" Type="http://schemas.openxmlformats.org/officeDocument/2006/relationships/image" Target="../media/image83.emf"/><Relationship Id="rId11" Type="http://schemas.openxmlformats.org/officeDocument/2006/relationships/oleObject" Target="../embeddings/oleObject81.bin"/><Relationship Id="rId5" Type="http://schemas.openxmlformats.org/officeDocument/2006/relationships/oleObject" Target="../embeddings/oleObject78.bin"/><Relationship Id="rId15" Type="http://schemas.openxmlformats.org/officeDocument/2006/relationships/oleObject" Target="../embeddings/oleObject83.bin"/><Relationship Id="rId10" Type="http://schemas.openxmlformats.org/officeDocument/2006/relationships/image" Target="../media/image85.emf"/><Relationship Id="rId4" Type="http://schemas.openxmlformats.org/officeDocument/2006/relationships/image" Target="../media/image82.emf"/><Relationship Id="rId9" Type="http://schemas.openxmlformats.org/officeDocument/2006/relationships/oleObject" Target="../embeddings/oleObject80.bin"/><Relationship Id="rId14" Type="http://schemas.openxmlformats.org/officeDocument/2006/relationships/image" Target="../media/image8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emf"/><Relationship Id="rId13" Type="http://schemas.openxmlformats.org/officeDocument/2006/relationships/oleObject" Target="../embeddings/oleObject90.bin"/><Relationship Id="rId3" Type="http://schemas.openxmlformats.org/officeDocument/2006/relationships/oleObject" Target="../embeddings/oleObject85.bin"/><Relationship Id="rId7" Type="http://schemas.openxmlformats.org/officeDocument/2006/relationships/oleObject" Target="../embeddings/oleObject87.bin"/><Relationship Id="rId12" Type="http://schemas.openxmlformats.org/officeDocument/2006/relationships/image" Target="../media/image94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6.emf"/><Relationship Id="rId1" Type="http://schemas.openxmlformats.org/officeDocument/2006/relationships/vmlDrawing" Target="../drawings/vmlDrawing30.vml"/><Relationship Id="rId6" Type="http://schemas.openxmlformats.org/officeDocument/2006/relationships/image" Target="../media/image91.emf"/><Relationship Id="rId11" Type="http://schemas.openxmlformats.org/officeDocument/2006/relationships/oleObject" Target="../embeddings/oleObject89.bin"/><Relationship Id="rId5" Type="http://schemas.openxmlformats.org/officeDocument/2006/relationships/oleObject" Target="../embeddings/oleObject86.bin"/><Relationship Id="rId15" Type="http://schemas.openxmlformats.org/officeDocument/2006/relationships/oleObject" Target="../embeddings/oleObject91.bin"/><Relationship Id="rId10" Type="http://schemas.openxmlformats.org/officeDocument/2006/relationships/image" Target="../media/image93.emf"/><Relationship Id="rId4" Type="http://schemas.openxmlformats.org/officeDocument/2006/relationships/image" Target="../media/image90.emf"/><Relationship Id="rId9" Type="http://schemas.openxmlformats.org/officeDocument/2006/relationships/oleObject" Target="../embeddings/oleObject88.bin"/><Relationship Id="rId14" Type="http://schemas.openxmlformats.org/officeDocument/2006/relationships/image" Target="../media/image9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e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0.emf"/><Relationship Id="rId4" Type="http://schemas.openxmlformats.org/officeDocument/2006/relationships/image" Target="../media/image7.e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2.e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3.e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5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oleObject" Target="../embeddings/oleObject17.bin"/><Relationship Id="rId3" Type="http://schemas.openxmlformats.org/officeDocument/2006/relationships/package" Target="../embeddings/Microsoft_Word_Document2.docx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1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6.e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18.emf"/><Relationship Id="rId4" Type="http://schemas.openxmlformats.org/officeDocument/2006/relationships/image" Target="../media/image6.png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20.e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6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6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1.emf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2.em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3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5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oleObject" Target="../embeddings/oleObject21.bin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6.emf"/><Relationship Id="rId9" Type="http://schemas.openxmlformats.org/officeDocument/2006/relationships/image" Target="../media/image34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7.emf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8.emf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2693988"/>
            <a:ext cx="6913563" cy="1470025"/>
          </a:xfrm>
        </p:spPr>
        <p:txBody>
          <a:bodyPr/>
          <a:lstStyle/>
          <a:p>
            <a:r>
              <a:rPr lang="en-GB" sz="4200" dirty="0"/>
              <a:t>Power System Operation</a:t>
            </a:r>
            <a:endParaRPr lang="en-GB" sz="4200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A42CB-F622-F34C-961E-2D1BA1553AD7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Corrective actions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Taken only if a disturbance does occur </a:t>
            </a:r>
          </a:p>
          <a:p>
            <a:r>
              <a:rPr lang="en-GB" sz="2800" dirty="0"/>
              <a:t>Limit the consequences of this disturbance</a:t>
            </a:r>
          </a:p>
          <a:p>
            <a:r>
              <a:rPr lang="en-GB" sz="2800" dirty="0"/>
              <a:t>Need resources that belong to market participants</a:t>
            </a:r>
          </a:p>
          <a:p>
            <a:r>
              <a:rPr lang="en-GB" sz="2800" i="1" dirty="0"/>
              <a:t>Ancillary services </a:t>
            </a:r>
            <a:r>
              <a:rPr lang="en-GB" sz="2800" dirty="0"/>
              <a:t>or </a:t>
            </a:r>
            <a:r>
              <a:rPr lang="en-GB" sz="2800" i="1" dirty="0"/>
              <a:t>reliability resources </a:t>
            </a:r>
            <a:r>
              <a:rPr lang="en-GB" sz="2800" dirty="0"/>
              <a:t>that must be purchased from the market participants by the system operator</a:t>
            </a:r>
          </a:p>
          <a:p>
            <a:r>
              <a:rPr lang="en-GB" sz="2800" dirty="0"/>
              <a:t>When called, some ancillary services will deliver some energy</a:t>
            </a:r>
          </a:p>
          <a:p>
            <a:r>
              <a:rPr lang="en-GB" sz="2800" dirty="0"/>
              <a:t>However, capacity to deliver is the important factor</a:t>
            </a:r>
          </a:p>
          <a:p>
            <a:r>
              <a:rPr lang="en-GB" sz="2800" dirty="0"/>
              <a:t>Remuneration on the basis of availability, not energy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E542DD-E83B-574C-8C4D-48991DAE9AF3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5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Notations</a:t>
            </a:r>
          </a:p>
        </p:txBody>
      </p:sp>
      <p:sp>
        <p:nvSpPr>
          <p:cNvPr id="262159" name="Rectangle 15"/>
          <p:cNvSpPr>
            <a:spLocks noGrp="1" noChangeArrowheads="1"/>
          </p:cNvSpPr>
          <p:nvPr>
            <p:ph idx="1"/>
          </p:nvPr>
        </p:nvSpPr>
        <p:spPr>
          <a:xfrm>
            <a:off x="1447800" y="1143000"/>
            <a:ext cx="7250113" cy="5382344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ct val="45000"/>
              </a:spcAft>
              <a:buFontTx/>
              <a:buChar char=":"/>
            </a:pPr>
            <a:r>
              <a:rPr lang="en-GB" dirty="0"/>
              <a:t>Market price for electrical energy ($/MWh)</a:t>
            </a:r>
          </a:p>
          <a:p>
            <a:pPr>
              <a:spcAft>
                <a:spcPct val="45000"/>
              </a:spcAft>
              <a:buFontTx/>
              <a:buChar char=":"/>
            </a:pPr>
            <a:r>
              <a:rPr lang="en-GB" dirty="0"/>
              <a:t>Market price for reserve ($/MW/h)</a:t>
            </a:r>
          </a:p>
          <a:p>
            <a:pPr>
              <a:spcAft>
                <a:spcPct val="45000"/>
              </a:spcAft>
              <a:buFontTx/>
              <a:buChar char=":"/>
            </a:pPr>
            <a:r>
              <a:rPr lang="en-GB" dirty="0"/>
              <a:t>Quantity of energy bid and sold</a:t>
            </a:r>
          </a:p>
          <a:p>
            <a:pPr>
              <a:spcAft>
                <a:spcPct val="45000"/>
              </a:spcAft>
              <a:buFontTx/>
              <a:buChar char=":"/>
            </a:pPr>
            <a:r>
              <a:rPr lang="en-GB" dirty="0"/>
              <a:t>Quantity of reserve bid and sold</a:t>
            </a:r>
          </a:p>
          <a:p>
            <a:pPr>
              <a:spcAft>
                <a:spcPct val="45000"/>
              </a:spcAft>
              <a:buFontTx/>
              <a:buChar char=":"/>
            </a:pPr>
            <a:r>
              <a:rPr lang="en-GB" dirty="0"/>
              <a:t>Minimum power output</a:t>
            </a:r>
          </a:p>
          <a:p>
            <a:pPr>
              <a:spcAft>
                <a:spcPct val="45000"/>
              </a:spcAft>
              <a:buFontTx/>
              <a:buChar char=":"/>
            </a:pPr>
            <a:r>
              <a:rPr lang="en-GB" dirty="0"/>
              <a:t>Maximum power output</a:t>
            </a:r>
          </a:p>
          <a:p>
            <a:pPr>
              <a:spcAft>
                <a:spcPct val="45000"/>
              </a:spcAft>
              <a:buFontTx/>
              <a:buChar char=":"/>
            </a:pPr>
            <a:r>
              <a:rPr lang="en-GB" dirty="0"/>
              <a:t>Upper limit on the reserve </a:t>
            </a:r>
            <a:r>
              <a:rPr lang="en-GB" sz="2000" dirty="0"/>
              <a:t>(ramp rate x delivery time)</a:t>
            </a:r>
            <a:endParaRPr lang="en-GB" dirty="0"/>
          </a:p>
          <a:p>
            <a:pPr>
              <a:spcAft>
                <a:spcPct val="45000"/>
              </a:spcAft>
              <a:buFontTx/>
              <a:buChar char=":"/>
            </a:pPr>
            <a:r>
              <a:rPr lang="en-GB" dirty="0"/>
              <a:t>Cost of producing energy</a:t>
            </a:r>
          </a:p>
          <a:p>
            <a:pPr>
              <a:spcAft>
                <a:spcPct val="45000"/>
              </a:spcAft>
              <a:buFontTx/>
              <a:buChar char=":"/>
            </a:pPr>
            <a:r>
              <a:rPr lang="en-GB" dirty="0"/>
              <a:t>Cost of providing reserve </a:t>
            </a:r>
            <a:r>
              <a:rPr lang="en-GB" sz="2000" dirty="0"/>
              <a:t>(not opportunity cost)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077940-B2FC-AA47-8E77-F171DCCED4C2}" type="slidenum">
              <a:rPr lang="en-US"/>
              <a:pPr/>
              <a:t>100</a:t>
            </a:fld>
            <a:endParaRPr lang="en-US"/>
          </a:p>
        </p:txBody>
      </p:sp>
      <p:graphicFrame>
        <p:nvGraphicFramePr>
          <p:cNvPr id="2621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3905228"/>
              </p:ext>
            </p:extLst>
          </p:nvPr>
        </p:nvGraphicFramePr>
        <p:xfrm>
          <a:off x="1079500" y="1219200"/>
          <a:ext cx="2921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014" name="Equation" r:id="rId3" imgW="292100" imgH="355600" progId="Equation.DSMT4">
                  <p:embed/>
                </p:oleObj>
              </mc:Choice>
              <mc:Fallback>
                <p:oleObj name="Equation" r:id="rId3" imgW="292100" imgH="355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1219200"/>
                        <a:ext cx="2921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21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1285760"/>
              </p:ext>
            </p:extLst>
          </p:nvPr>
        </p:nvGraphicFramePr>
        <p:xfrm>
          <a:off x="1054100" y="1819985"/>
          <a:ext cx="3175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015" name="Equation" r:id="rId5" imgW="317500" imgH="355600" progId="Equation.DSMT4">
                  <p:embed/>
                </p:oleObj>
              </mc:Choice>
              <mc:Fallback>
                <p:oleObj name="Equation" r:id="rId5" imgW="317500" imgH="355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100" y="1819985"/>
                        <a:ext cx="3175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21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9005110"/>
              </p:ext>
            </p:extLst>
          </p:nvPr>
        </p:nvGraphicFramePr>
        <p:xfrm>
          <a:off x="1079500" y="3021555"/>
          <a:ext cx="2921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016" name="Equation" r:id="rId7" imgW="292100" imgH="355600" progId="Equation.DSMT4">
                  <p:embed/>
                </p:oleObj>
              </mc:Choice>
              <mc:Fallback>
                <p:oleObj name="Equation" r:id="rId7" imgW="292100" imgH="355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3021555"/>
                        <a:ext cx="2921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215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5252944"/>
              </p:ext>
            </p:extLst>
          </p:nvPr>
        </p:nvGraphicFramePr>
        <p:xfrm>
          <a:off x="1117600" y="2420770"/>
          <a:ext cx="254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017" name="Equation" r:id="rId9" imgW="254000" imgH="355600" progId="Equation.DSMT4">
                  <p:embed/>
                </p:oleObj>
              </mc:Choice>
              <mc:Fallback>
                <p:oleObj name="Equation" r:id="rId9" imgW="254000" imgH="355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2420770"/>
                        <a:ext cx="254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215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969698"/>
              </p:ext>
            </p:extLst>
          </p:nvPr>
        </p:nvGraphicFramePr>
        <p:xfrm>
          <a:off x="850900" y="3622340"/>
          <a:ext cx="5207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018" name="Equation" r:id="rId11" imgW="520700" imgH="330200" progId="Equation.DSMT4">
                  <p:embed/>
                </p:oleObj>
              </mc:Choice>
              <mc:Fallback>
                <p:oleObj name="Equation" r:id="rId11" imgW="520700" imgH="330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00" y="3622340"/>
                        <a:ext cx="5207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215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2104606"/>
              </p:ext>
            </p:extLst>
          </p:nvPr>
        </p:nvGraphicFramePr>
        <p:xfrm>
          <a:off x="812800" y="4197725"/>
          <a:ext cx="5588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019" name="Equation" r:id="rId13" imgW="558800" imgH="330200" progId="Equation.DSMT4">
                  <p:embed/>
                </p:oleObj>
              </mc:Choice>
              <mc:Fallback>
                <p:oleObj name="Equation" r:id="rId13" imgW="558800" imgH="330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4197725"/>
                        <a:ext cx="5588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215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1486751"/>
              </p:ext>
            </p:extLst>
          </p:nvPr>
        </p:nvGraphicFramePr>
        <p:xfrm>
          <a:off x="812800" y="4773110"/>
          <a:ext cx="5588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020" name="Equation" r:id="rId15" imgW="558800" imgH="330200" progId="Equation.DSMT4">
                  <p:embed/>
                </p:oleObj>
              </mc:Choice>
              <mc:Fallback>
                <p:oleObj name="Equation" r:id="rId15" imgW="558800" imgH="3302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4773110"/>
                        <a:ext cx="5588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215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6195241"/>
              </p:ext>
            </p:extLst>
          </p:nvPr>
        </p:nvGraphicFramePr>
        <p:xfrm>
          <a:off x="584200" y="5348495"/>
          <a:ext cx="787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021" name="Equation" r:id="rId17" imgW="787400" imgH="355600" progId="Equation.DSMT4">
                  <p:embed/>
                </p:oleObj>
              </mc:Choice>
              <mc:Fallback>
                <p:oleObj name="Equation" r:id="rId17" imgW="787400" imgH="3556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" y="5348495"/>
                        <a:ext cx="7874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215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1316508"/>
              </p:ext>
            </p:extLst>
          </p:nvPr>
        </p:nvGraphicFramePr>
        <p:xfrm>
          <a:off x="533400" y="5949280"/>
          <a:ext cx="838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022" name="Equation" r:id="rId19" imgW="838200" imgH="355600" progId="Equation.DSMT4">
                  <p:embed/>
                </p:oleObj>
              </mc:Choice>
              <mc:Fallback>
                <p:oleObj name="Equation" r:id="rId19" imgW="838200" imgH="355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949280"/>
                        <a:ext cx="8382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000000"/>
                </a:solidFill>
              </a:rPr>
              <a:t>Formulation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2018 D. Kirschen and the University of Washington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3715C9-A6D0-334E-A0AB-02F8D453B107}" type="slidenum">
              <a:rPr lang="en-US">
                <a:solidFill>
                  <a:srgbClr val="000000"/>
                </a:solidFill>
              </a:rPr>
              <a:pPr/>
              <a:t>101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2631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8605279"/>
              </p:ext>
            </p:extLst>
          </p:nvPr>
        </p:nvGraphicFramePr>
        <p:xfrm>
          <a:off x="533400" y="1839913"/>
          <a:ext cx="48133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756" name="Equation" r:id="rId3" imgW="4813300" imgH="355600" progId="Equation.DSMT4">
                  <p:embed/>
                </p:oleObj>
              </mc:Choice>
              <mc:Fallback>
                <p:oleObj name="Equation" r:id="rId3" imgW="4813300" imgH="355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839913"/>
                        <a:ext cx="48133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31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1162382"/>
              </p:ext>
            </p:extLst>
          </p:nvPr>
        </p:nvGraphicFramePr>
        <p:xfrm>
          <a:off x="533400" y="3071813"/>
          <a:ext cx="1651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757" name="Equation" r:id="rId5" imgW="1651000" imgH="406400" progId="Equation.DSMT4">
                  <p:embed/>
                </p:oleObj>
              </mc:Choice>
              <mc:Fallback>
                <p:oleObj name="Equation" r:id="rId5" imgW="1651000" imgH="406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071813"/>
                        <a:ext cx="16510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31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6853274"/>
              </p:ext>
            </p:extLst>
          </p:nvPr>
        </p:nvGraphicFramePr>
        <p:xfrm>
          <a:off x="533400" y="3732213"/>
          <a:ext cx="10795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758" name="Equation" r:id="rId7" imgW="1079500" imgH="406400" progId="Equation.DSMT4">
                  <p:embed/>
                </p:oleObj>
              </mc:Choice>
              <mc:Fallback>
                <p:oleObj name="Equation" r:id="rId7" imgW="1079500" imgH="406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732213"/>
                        <a:ext cx="10795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3177" name="Text Box 9"/>
          <p:cNvSpPr txBox="1">
            <a:spLocks noChangeArrowheads="1"/>
          </p:cNvSpPr>
          <p:nvPr/>
        </p:nvSpPr>
        <p:spPr bwMode="auto">
          <a:xfrm>
            <a:off x="533400" y="1219200"/>
            <a:ext cx="2063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Objective function:</a:t>
            </a:r>
          </a:p>
        </p:txBody>
      </p:sp>
      <p:sp>
        <p:nvSpPr>
          <p:cNvPr id="263178" name="Text Box 10"/>
          <p:cNvSpPr txBox="1">
            <a:spLocks noChangeArrowheads="1"/>
          </p:cNvSpPr>
          <p:nvPr/>
        </p:nvSpPr>
        <p:spPr bwMode="auto">
          <a:xfrm>
            <a:off x="533400" y="2449513"/>
            <a:ext cx="1403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Constraints:</a:t>
            </a:r>
          </a:p>
        </p:txBody>
      </p:sp>
      <p:grpSp>
        <p:nvGrpSpPr>
          <p:cNvPr id="263182" name="Group 14"/>
          <p:cNvGrpSpPr>
            <a:grpSpLocks/>
          </p:cNvGrpSpPr>
          <p:nvPr/>
        </p:nvGrpSpPr>
        <p:grpSpPr bwMode="auto">
          <a:xfrm>
            <a:off x="533400" y="4394200"/>
            <a:ext cx="6299200" cy="406400"/>
            <a:chOff x="480" y="3264"/>
            <a:chExt cx="3968" cy="256"/>
          </a:xfrm>
        </p:grpSpPr>
        <p:graphicFrame>
          <p:nvGraphicFramePr>
            <p:cNvPr id="263175" name="Object 7"/>
            <p:cNvGraphicFramePr>
              <a:graphicFrameLocks noChangeAspect="1"/>
            </p:cNvGraphicFramePr>
            <p:nvPr/>
          </p:nvGraphicFramePr>
          <p:xfrm>
            <a:off x="480" y="3264"/>
            <a:ext cx="712" cy="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3759" name="Equation" r:id="rId9" imgW="1130300" imgH="406400" progId="Equation.DSMT4">
                    <p:embed/>
                  </p:oleObj>
                </mc:Choice>
                <mc:Fallback>
                  <p:oleObj name="Equation" r:id="rId9" imgW="1130300" imgH="40640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" y="3264"/>
                          <a:ext cx="712" cy="2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3176" name="Object 8"/>
            <p:cNvGraphicFramePr>
              <a:graphicFrameLocks noChangeAspect="1"/>
            </p:cNvGraphicFramePr>
            <p:nvPr/>
          </p:nvGraphicFramePr>
          <p:xfrm>
            <a:off x="2850" y="3264"/>
            <a:ext cx="1384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3760" name="Equation" r:id="rId11" imgW="2197100" imgH="330200" progId="Equation.DSMT4">
                    <p:embed/>
                  </p:oleObj>
                </mc:Choice>
                <mc:Fallback>
                  <p:oleObj name="Equation" r:id="rId11" imgW="2197100" imgH="3302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50" y="3264"/>
                          <a:ext cx="1384" cy="2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3179" name="Text Box 11"/>
            <p:cNvSpPr txBox="1">
              <a:spLocks noChangeArrowheads="1"/>
            </p:cNvSpPr>
            <p:nvPr/>
          </p:nvSpPr>
          <p:spPr bwMode="auto">
            <a:xfrm>
              <a:off x="1677" y="3273"/>
              <a:ext cx="12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rgbClr val="000000"/>
                  </a:solidFill>
                </a:rPr>
                <a:t>(We assume that </a:t>
              </a:r>
            </a:p>
          </p:txBody>
        </p:sp>
        <p:sp>
          <p:nvSpPr>
            <p:cNvPr id="263180" name="Text Box 12"/>
            <p:cNvSpPr txBox="1">
              <a:spLocks noChangeArrowheads="1"/>
            </p:cNvSpPr>
            <p:nvPr/>
          </p:nvSpPr>
          <p:spPr bwMode="auto">
            <a:xfrm>
              <a:off x="4284" y="3273"/>
              <a:ext cx="1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rgbClr val="000000"/>
                  </a:solidFill>
                </a:rPr>
                <a:t>)</a:t>
              </a:r>
            </a:p>
          </p:txBody>
        </p:sp>
      </p:grpSp>
      <p:graphicFrame>
        <p:nvGraphicFramePr>
          <p:cNvPr id="26318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7606651"/>
              </p:ext>
            </p:extLst>
          </p:nvPr>
        </p:nvGraphicFramePr>
        <p:xfrm>
          <a:off x="533400" y="5676900"/>
          <a:ext cx="8358188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761" name="Equation" r:id="rId13" imgW="8356600" imgH="876300" progId="Equation.DSMT4">
                  <p:embed/>
                </p:oleObj>
              </mc:Choice>
              <mc:Fallback>
                <p:oleObj name="Equation" r:id="rId13" imgW="8356600" imgH="8763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676900"/>
                        <a:ext cx="8358188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3183" name="Text Box 15"/>
          <p:cNvSpPr txBox="1">
            <a:spLocks noChangeArrowheads="1"/>
          </p:cNvSpPr>
          <p:nvPr/>
        </p:nvSpPr>
        <p:spPr bwMode="auto">
          <a:xfrm>
            <a:off x="533400" y="5054600"/>
            <a:ext cx="22765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Lagrangian function: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Optimality conditions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F0C73D-2522-D141-AC2A-1DCD7AE17CB1}" type="slidenum">
              <a:rPr lang="en-US"/>
              <a:pPr/>
              <a:t>102</a:t>
            </a:fld>
            <a:endParaRPr lang="en-US"/>
          </a:p>
        </p:txBody>
      </p:sp>
      <p:graphicFrame>
        <p:nvGraphicFramePr>
          <p:cNvPr id="264196" name="Object 4"/>
          <p:cNvGraphicFramePr>
            <a:graphicFrameLocks noChangeAspect="1"/>
          </p:cNvGraphicFramePr>
          <p:nvPr/>
        </p:nvGraphicFramePr>
        <p:xfrm>
          <a:off x="762000" y="1409700"/>
          <a:ext cx="34544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679" name="Equation" r:id="rId3" imgW="3454400" imgH="800100" progId="Equation.DSMT4">
                  <p:embed/>
                </p:oleObj>
              </mc:Choice>
              <mc:Fallback>
                <p:oleObj name="Equation" r:id="rId3" imgW="3454400" imgH="8001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409700"/>
                        <a:ext cx="34544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197" name="Object 5"/>
          <p:cNvGraphicFramePr>
            <a:graphicFrameLocks noChangeAspect="1"/>
          </p:cNvGraphicFramePr>
          <p:nvPr/>
        </p:nvGraphicFramePr>
        <p:xfrm>
          <a:off x="762000" y="2400300"/>
          <a:ext cx="35306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680" name="Equation" r:id="rId5" imgW="3530600" imgH="800100" progId="Equation.DSMT4">
                  <p:embed/>
                </p:oleObj>
              </mc:Choice>
              <mc:Fallback>
                <p:oleObj name="Equation" r:id="rId5" imgW="3530600" imgH="8001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400300"/>
                        <a:ext cx="35306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198" name="Object 6"/>
          <p:cNvGraphicFramePr>
            <a:graphicFrameLocks noChangeAspect="1"/>
          </p:cNvGraphicFramePr>
          <p:nvPr/>
        </p:nvGraphicFramePr>
        <p:xfrm>
          <a:off x="762000" y="3390900"/>
          <a:ext cx="28956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681" name="Equation" r:id="rId7" imgW="2895600" imgH="800100" progId="Equation.DSMT4">
                  <p:embed/>
                </p:oleObj>
              </mc:Choice>
              <mc:Fallback>
                <p:oleObj name="Equation" r:id="rId7" imgW="2895600" imgH="8001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390900"/>
                        <a:ext cx="28956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199" name="Object 7"/>
          <p:cNvGraphicFramePr>
            <a:graphicFrameLocks noChangeAspect="1"/>
          </p:cNvGraphicFramePr>
          <p:nvPr/>
        </p:nvGraphicFramePr>
        <p:xfrm>
          <a:off x="762000" y="4381500"/>
          <a:ext cx="23368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682" name="Equation" r:id="rId9" imgW="2336800" imgH="800100" progId="Equation.DSMT4">
                  <p:embed/>
                </p:oleObj>
              </mc:Choice>
              <mc:Fallback>
                <p:oleObj name="Equation" r:id="rId9" imgW="2336800" imgH="8001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381500"/>
                        <a:ext cx="23368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200" name="Object 8"/>
          <p:cNvGraphicFramePr>
            <a:graphicFrameLocks noChangeAspect="1"/>
          </p:cNvGraphicFramePr>
          <p:nvPr/>
        </p:nvGraphicFramePr>
        <p:xfrm>
          <a:off x="762000" y="5372100"/>
          <a:ext cx="23876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683" name="Equation" r:id="rId11" imgW="2387600" imgH="800100" progId="Equation.DSMT4">
                  <p:embed/>
                </p:oleObj>
              </mc:Choice>
              <mc:Fallback>
                <p:oleObj name="Equation" r:id="rId11" imgW="2387600" imgH="8001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372100"/>
                        <a:ext cx="23876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Complementary slackness conditions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784A62-FFEE-764B-A770-9C56436C7790}" type="slidenum">
              <a:rPr lang="en-US"/>
              <a:pPr/>
              <a:t>103</a:t>
            </a:fld>
            <a:endParaRPr lang="en-US"/>
          </a:p>
        </p:txBody>
      </p:sp>
      <p:graphicFrame>
        <p:nvGraphicFramePr>
          <p:cNvPr id="265220" name="Object 4"/>
          <p:cNvGraphicFramePr>
            <a:graphicFrameLocks noChangeAspect="1"/>
          </p:cNvGraphicFramePr>
          <p:nvPr/>
        </p:nvGraphicFramePr>
        <p:xfrm>
          <a:off x="914400" y="1752600"/>
          <a:ext cx="27559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608" name="Equation" r:id="rId3" imgW="2755900" imgH="406400" progId="Equation.DSMT4">
                  <p:embed/>
                </p:oleObj>
              </mc:Choice>
              <mc:Fallback>
                <p:oleObj name="Equation" r:id="rId3" imgW="2755900" imgH="406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752600"/>
                        <a:ext cx="27559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5221" name="Object 5"/>
          <p:cNvGraphicFramePr>
            <a:graphicFrameLocks noChangeAspect="1"/>
          </p:cNvGraphicFramePr>
          <p:nvPr/>
        </p:nvGraphicFramePr>
        <p:xfrm>
          <a:off x="914400" y="2674938"/>
          <a:ext cx="2209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609" name="Equation" r:id="rId5" imgW="2209800" imgH="406400" progId="Equation.DSMT4">
                  <p:embed/>
                </p:oleObj>
              </mc:Choice>
              <mc:Fallback>
                <p:oleObj name="Equation" r:id="rId5" imgW="2209800" imgH="406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674938"/>
                        <a:ext cx="22098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5222" name="Object 6"/>
          <p:cNvGraphicFramePr>
            <a:graphicFrameLocks noChangeAspect="1"/>
          </p:cNvGraphicFramePr>
          <p:nvPr/>
        </p:nvGraphicFramePr>
        <p:xfrm>
          <a:off x="914400" y="3597275"/>
          <a:ext cx="2260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610" name="Equation" r:id="rId7" imgW="2260600" imgH="406400" progId="Equation.DSMT4">
                  <p:embed/>
                </p:oleObj>
              </mc:Choice>
              <mc:Fallback>
                <p:oleObj name="Equation" r:id="rId7" imgW="2260600" imgH="406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597275"/>
                        <a:ext cx="22606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5223" name="Object 7"/>
          <p:cNvGraphicFramePr>
            <a:graphicFrameLocks noChangeAspect="1"/>
          </p:cNvGraphicFramePr>
          <p:nvPr/>
        </p:nvGraphicFramePr>
        <p:xfrm>
          <a:off x="914400" y="4521200"/>
          <a:ext cx="25781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611" name="Equation" r:id="rId9" imgW="2578100" imgH="355600" progId="Equation.DSMT4">
                  <p:embed/>
                </p:oleObj>
              </mc:Choice>
              <mc:Fallback>
                <p:oleObj name="Equation" r:id="rId9" imgW="2578100" imgH="355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521200"/>
                        <a:ext cx="25781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Case 1: 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524000"/>
            <a:ext cx="8229600" cy="4267200"/>
          </a:xfrm>
        </p:spPr>
        <p:txBody>
          <a:bodyPr/>
          <a:lstStyle/>
          <a:p>
            <a:r>
              <a:rPr lang="en-GB" dirty="0"/>
              <a:t>No binding constraints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Provide energy and reserve up to the point where marginal cost is equal to price</a:t>
            </a:r>
          </a:p>
          <a:p>
            <a:r>
              <a:rPr lang="en-GB" dirty="0"/>
              <a:t>No interactions between energy and reserve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ED7BAE-9097-7942-82FC-3E9660679475}" type="slidenum">
              <a:rPr lang="en-US"/>
              <a:pPr/>
              <a:t>104</a:t>
            </a:fld>
            <a:endParaRPr lang="en-US"/>
          </a:p>
        </p:txBody>
      </p:sp>
      <p:graphicFrame>
        <p:nvGraphicFramePr>
          <p:cNvPr id="2662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233336"/>
              </p:ext>
            </p:extLst>
          </p:nvPr>
        </p:nvGraphicFramePr>
        <p:xfrm>
          <a:off x="2125216" y="558800"/>
          <a:ext cx="2590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" name="Equation" r:id="rId3" imgW="2590800" imgH="355600" progId="Equation.DSMT4">
                  <p:embed/>
                </p:oleObj>
              </mc:Choice>
              <mc:Fallback>
                <p:oleObj name="Equation" r:id="rId3" imgW="2590800" imgH="355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5216" y="558800"/>
                        <a:ext cx="25908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45" name="Object 5"/>
          <p:cNvGraphicFramePr>
            <a:graphicFrameLocks noChangeAspect="1"/>
          </p:cNvGraphicFramePr>
          <p:nvPr/>
        </p:nvGraphicFramePr>
        <p:xfrm>
          <a:off x="785813" y="2171700"/>
          <a:ext cx="49276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" name="Equation" r:id="rId5" imgW="4927600" imgH="800100" progId="Equation.DSMT4">
                  <p:embed/>
                </p:oleObj>
              </mc:Choice>
              <mc:Fallback>
                <p:oleObj name="Equation" r:id="rId5" imgW="4927600" imgH="8001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2171700"/>
                        <a:ext cx="49276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46" name="Object 6"/>
          <p:cNvGraphicFramePr>
            <a:graphicFrameLocks noChangeAspect="1"/>
          </p:cNvGraphicFramePr>
          <p:nvPr/>
        </p:nvGraphicFramePr>
        <p:xfrm>
          <a:off x="785813" y="3162300"/>
          <a:ext cx="5310187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" name="Equation" r:id="rId7" imgW="5308600" imgH="800100" progId="Equation.DSMT4">
                  <p:embed/>
                </p:oleObj>
              </mc:Choice>
              <mc:Fallback>
                <p:oleObj name="Equation" r:id="rId7" imgW="5308600" imgH="8001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3162300"/>
                        <a:ext cx="5310187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Case 2: 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524000"/>
            <a:ext cx="8229600" cy="449728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GB" sz="2800" dirty="0"/>
              <a:t>Generation capacity fully utilized by energy and reserve:</a:t>
            </a:r>
          </a:p>
          <a:p>
            <a:pPr>
              <a:lnSpc>
                <a:spcPct val="90000"/>
              </a:lnSpc>
            </a:pPr>
            <a:endParaRPr lang="en-GB" sz="2800" dirty="0"/>
          </a:p>
          <a:p>
            <a:pPr>
              <a:lnSpc>
                <a:spcPct val="90000"/>
              </a:lnSpc>
            </a:pPr>
            <a:endParaRPr lang="en-GB" sz="2800" dirty="0"/>
          </a:p>
          <a:p>
            <a:pPr>
              <a:lnSpc>
                <a:spcPct val="90000"/>
              </a:lnSpc>
            </a:pPr>
            <a:endParaRPr lang="en-GB" sz="2800" dirty="0"/>
          </a:p>
          <a:p>
            <a:pPr>
              <a:lnSpc>
                <a:spcPct val="90000"/>
              </a:lnSpc>
            </a:pPr>
            <a:endParaRPr lang="en-GB" sz="2800" dirty="0"/>
          </a:p>
          <a:p>
            <a:pPr>
              <a:lnSpc>
                <a:spcPct val="90000"/>
              </a:lnSpc>
            </a:pPr>
            <a:endParaRPr lang="en-GB" sz="2800" dirty="0"/>
          </a:p>
          <a:p>
            <a:pPr>
              <a:lnSpc>
                <a:spcPct val="90000"/>
              </a:lnSpc>
            </a:pPr>
            <a:endParaRPr lang="en-GB" sz="2800" dirty="0"/>
          </a:p>
          <a:p>
            <a:pPr>
              <a:lnSpc>
                <a:spcPct val="90000"/>
              </a:lnSpc>
            </a:pPr>
            <a:endParaRPr lang="en-GB" sz="2800" dirty="0"/>
          </a:p>
          <a:p>
            <a:pPr>
              <a:lnSpc>
                <a:spcPct val="90000"/>
              </a:lnSpc>
            </a:pPr>
            <a:endParaRPr lang="en-GB" sz="2800" dirty="0"/>
          </a:p>
          <a:p>
            <a:pPr>
              <a:lnSpc>
                <a:spcPct val="90000"/>
              </a:lnSpc>
            </a:pPr>
            <a:r>
              <a:rPr lang="en-GB" sz="2800" dirty="0"/>
              <a:t>Marginal profit on energy equal to marginal profit on reserve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7C0C73-2F43-3E4F-BF33-31EAD9E8570A}" type="slidenum">
              <a:rPr lang="en-US"/>
              <a:pPr/>
              <a:t>105</a:t>
            </a:fld>
            <a:endParaRPr lang="en-US"/>
          </a:p>
        </p:txBody>
      </p:sp>
      <p:graphicFrame>
        <p:nvGraphicFramePr>
          <p:cNvPr id="2672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058429"/>
              </p:ext>
            </p:extLst>
          </p:nvPr>
        </p:nvGraphicFramePr>
        <p:xfrm>
          <a:off x="2125216" y="558800"/>
          <a:ext cx="2590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798" name="Equation" r:id="rId3" imgW="2590800" imgH="355600" progId="Equation.DSMT4">
                  <p:embed/>
                </p:oleObj>
              </mc:Choice>
              <mc:Fallback>
                <p:oleObj name="Equation" r:id="rId3" imgW="2590800" imgH="355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5216" y="558800"/>
                        <a:ext cx="25908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69" name="Object 5"/>
          <p:cNvGraphicFramePr>
            <a:graphicFrameLocks noChangeAspect="1"/>
          </p:cNvGraphicFramePr>
          <p:nvPr/>
        </p:nvGraphicFramePr>
        <p:xfrm>
          <a:off x="831850" y="3048000"/>
          <a:ext cx="34544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799" name="Equation" r:id="rId5" imgW="3454400" imgH="800100" progId="Equation.DSMT4">
                  <p:embed/>
                </p:oleObj>
              </mc:Choice>
              <mc:Fallback>
                <p:oleObj name="Equation" r:id="rId5" imgW="3454400" imgH="8001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850" y="3048000"/>
                        <a:ext cx="34544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70" name="Object 6"/>
          <p:cNvGraphicFramePr>
            <a:graphicFrameLocks noChangeAspect="1"/>
          </p:cNvGraphicFramePr>
          <p:nvPr/>
        </p:nvGraphicFramePr>
        <p:xfrm>
          <a:off x="831850" y="4038600"/>
          <a:ext cx="35306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800" name="Equation" r:id="rId7" imgW="3530600" imgH="800100" progId="Equation.DSMT4">
                  <p:embed/>
                </p:oleObj>
              </mc:Choice>
              <mc:Fallback>
                <p:oleObj name="Equation" r:id="rId7" imgW="3530600" imgH="8001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850" y="4038600"/>
                        <a:ext cx="35306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71" name="Object 7"/>
          <p:cNvGraphicFramePr>
            <a:graphicFrameLocks noChangeAspect="1"/>
          </p:cNvGraphicFramePr>
          <p:nvPr/>
        </p:nvGraphicFramePr>
        <p:xfrm>
          <a:off x="831850" y="2260600"/>
          <a:ext cx="16637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801" name="Equation" r:id="rId9" imgW="1663700" imgH="406400" progId="Equation.DSMT4">
                  <p:embed/>
                </p:oleObj>
              </mc:Choice>
              <mc:Fallback>
                <p:oleObj name="Equation" r:id="rId9" imgW="1663700" imgH="406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850" y="2260600"/>
                        <a:ext cx="16637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7272" name="AutoShape 8"/>
          <p:cNvSpPr>
            <a:spLocks/>
          </p:cNvSpPr>
          <p:nvPr/>
        </p:nvSpPr>
        <p:spPr bwMode="auto">
          <a:xfrm>
            <a:off x="4419600" y="3200400"/>
            <a:ext cx="228600" cy="1295400"/>
          </a:xfrm>
          <a:prstGeom prst="rightBrace">
            <a:avLst>
              <a:gd name="adj1" fmla="val 47222"/>
              <a:gd name="adj2" fmla="val 50000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67273" name="Object 9"/>
          <p:cNvGraphicFramePr>
            <a:graphicFrameLocks noChangeAspect="1"/>
          </p:cNvGraphicFramePr>
          <p:nvPr/>
        </p:nvGraphicFramePr>
        <p:xfrm>
          <a:off x="4876800" y="3467100"/>
          <a:ext cx="35560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802" name="Equation" r:id="rId11" imgW="3556000" imgH="800100" progId="Equation.DSMT4">
                  <p:embed/>
                </p:oleObj>
              </mc:Choice>
              <mc:Fallback>
                <p:oleObj name="Equation" r:id="rId11" imgW="3556000" imgH="8001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467100"/>
                        <a:ext cx="35560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Case 3: 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524000"/>
            <a:ext cx="8229600" cy="49530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GB" sz="2800" dirty="0"/>
              <a:t>Unit operates at minimum stable generation</a:t>
            </a:r>
          </a:p>
          <a:p>
            <a:pPr>
              <a:lnSpc>
                <a:spcPct val="90000"/>
              </a:lnSpc>
            </a:pPr>
            <a:endParaRPr lang="en-GB" sz="2800" dirty="0"/>
          </a:p>
          <a:p>
            <a:pPr>
              <a:lnSpc>
                <a:spcPct val="90000"/>
              </a:lnSpc>
            </a:pPr>
            <a:endParaRPr lang="en-GB" sz="2800" dirty="0"/>
          </a:p>
          <a:p>
            <a:pPr>
              <a:lnSpc>
                <a:spcPct val="90000"/>
              </a:lnSpc>
            </a:pPr>
            <a:endParaRPr lang="en-GB" sz="2800" dirty="0"/>
          </a:p>
          <a:p>
            <a:pPr>
              <a:lnSpc>
                <a:spcPct val="90000"/>
              </a:lnSpc>
            </a:pPr>
            <a:endParaRPr lang="en-GB" sz="2800" dirty="0"/>
          </a:p>
          <a:p>
            <a:pPr>
              <a:lnSpc>
                <a:spcPct val="90000"/>
              </a:lnSpc>
            </a:pPr>
            <a:endParaRPr lang="en-GB" sz="2800" dirty="0"/>
          </a:p>
          <a:p>
            <a:pPr marL="0" indent="0">
              <a:lnSpc>
                <a:spcPct val="90000"/>
              </a:lnSpc>
              <a:buNone/>
            </a:pPr>
            <a:endParaRPr lang="en-GB" sz="2800" dirty="0"/>
          </a:p>
          <a:p>
            <a:pPr marL="0" indent="0">
              <a:lnSpc>
                <a:spcPct val="90000"/>
              </a:lnSpc>
              <a:buNone/>
            </a:pPr>
            <a:endParaRPr lang="en-GB" sz="2800" dirty="0"/>
          </a:p>
          <a:p>
            <a:pPr marL="0" indent="0">
              <a:lnSpc>
                <a:spcPct val="90000"/>
              </a:lnSpc>
              <a:buNone/>
            </a:pPr>
            <a:endParaRPr lang="en-GB" sz="2800" dirty="0"/>
          </a:p>
          <a:p>
            <a:pPr marL="0" indent="0">
              <a:lnSpc>
                <a:spcPct val="90000"/>
              </a:lnSpc>
              <a:buNone/>
            </a:pPr>
            <a:endParaRPr lang="en-GB" sz="2800" dirty="0"/>
          </a:p>
          <a:p>
            <a:pPr>
              <a:lnSpc>
                <a:spcPct val="90000"/>
              </a:lnSpc>
            </a:pPr>
            <a:r>
              <a:rPr lang="en-GB" sz="2800" dirty="0"/>
              <a:t>Marginal profit on reserve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Marginal loss on energy minimized by operating at minimum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KKT conditions guarantee only marginal profitability, not actual profit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5DB7D0-4F62-F64E-952A-28EA82099F74}" type="slidenum">
              <a:rPr lang="en-US"/>
              <a:pPr/>
              <a:t>106</a:t>
            </a:fld>
            <a:endParaRPr lang="en-US"/>
          </a:p>
        </p:txBody>
      </p:sp>
      <p:graphicFrame>
        <p:nvGraphicFramePr>
          <p:cNvPr id="2682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0061372"/>
              </p:ext>
            </p:extLst>
          </p:nvPr>
        </p:nvGraphicFramePr>
        <p:xfrm>
          <a:off x="2125216" y="558800"/>
          <a:ext cx="2590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908" name="Equation" r:id="rId3" imgW="2590800" imgH="355600" progId="Equation.DSMT4">
                  <p:embed/>
                </p:oleObj>
              </mc:Choice>
              <mc:Fallback>
                <p:oleObj name="Equation" r:id="rId3" imgW="2590800" imgH="355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5216" y="558800"/>
                        <a:ext cx="25908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82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8968261"/>
              </p:ext>
            </p:extLst>
          </p:nvPr>
        </p:nvGraphicFramePr>
        <p:xfrm>
          <a:off x="831850" y="2827040"/>
          <a:ext cx="34544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909" name="Equation" r:id="rId5" imgW="3454400" imgH="800100" progId="Equation.DSMT4">
                  <p:embed/>
                </p:oleObj>
              </mc:Choice>
              <mc:Fallback>
                <p:oleObj name="Equation" r:id="rId5" imgW="3454400" imgH="8001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850" y="2827040"/>
                        <a:ext cx="34544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82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7474074"/>
              </p:ext>
            </p:extLst>
          </p:nvPr>
        </p:nvGraphicFramePr>
        <p:xfrm>
          <a:off x="831850" y="3817640"/>
          <a:ext cx="35306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910" name="Equation" r:id="rId7" imgW="3530600" imgH="800100" progId="Equation.DSMT4">
                  <p:embed/>
                </p:oleObj>
              </mc:Choice>
              <mc:Fallback>
                <p:oleObj name="Equation" r:id="rId7" imgW="3530600" imgH="8001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850" y="3817640"/>
                        <a:ext cx="35306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829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236478"/>
              </p:ext>
            </p:extLst>
          </p:nvPr>
        </p:nvGraphicFramePr>
        <p:xfrm>
          <a:off x="838200" y="1988840"/>
          <a:ext cx="10795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911" name="Equation" r:id="rId9" imgW="1079500" imgH="406400" progId="Equation.DSMT4">
                  <p:embed/>
                </p:oleObj>
              </mc:Choice>
              <mc:Fallback>
                <p:oleObj name="Equation" r:id="rId9" imgW="1079500" imgH="4064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988840"/>
                        <a:ext cx="10795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829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9066739"/>
              </p:ext>
            </p:extLst>
          </p:nvPr>
        </p:nvGraphicFramePr>
        <p:xfrm>
          <a:off x="5702300" y="2807990"/>
          <a:ext cx="16891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912" name="Equation" r:id="rId11" imgW="1689100" imgH="800100" progId="Equation.DSMT4">
                  <p:embed/>
                </p:oleObj>
              </mc:Choice>
              <mc:Fallback>
                <p:oleObj name="Equation" r:id="rId11" imgW="1689100" imgH="8001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2300" y="2807990"/>
                        <a:ext cx="16891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830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8559576"/>
              </p:ext>
            </p:extLst>
          </p:nvPr>
        </p:nvGraphicFramePr>
        <p:xfrm>
          <a:off x="5689600" y="3779540"/>
          <a:ext cx="11684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913" name="Equation" r:id="rId13" imgW="1168400" imgH="800100" progId="Equation.DSMT4">
                  <p:embed/>
                </p:oleObj>
              </mc:Choice>
              <mc:Fallback>
                <p:oleObj name="Equation" r:id="rId13" imgW="1168400" imgH="8001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9600" y="3779540"/>
                        <a:ext cx="11684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8301" name="AutoShape 13"/>
          <p:cNvSpPr>
            <a:spLocks noChangeArrowheads="1"/>
          </p:cNvSpPr>
          <p:nvPr/>
        </p:nvSpPr>
        <p:spPr bwMode="auto">
          <a:xfrm>
            <a:off x="4648200" y="305564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0004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8302" name="AutoShape 14"/>
          <p:cNvSpPr>
            <a:spLocks noChangeArrowheads="1"/>
          </p:cNvSpPr>
          <p:nvPr/>
        </p:nvSpPr>
        <p:spPr bwMode="auto">
          <a:xfrm>
            <a:off x="4648200" y="404624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0004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000000"/>
                </a:solidFill>
              </a:rPr>
              <a:t>Cases 4 &amp; 5: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2018 D. Kirschen and the University of Washington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C1C4CB-6CCB-7A43-8B55-2BF1CC0BBD45}" type="slidenum">
              <a:rPr lang="en-US">
                <a:solidFill>
                  <a:srgbClr val="000000"/>
                </a:solidFill>
              </a:rPr>
              <a:pPr/>
              <a:t>107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2693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4937173"/>
              </p:ext>
            </p:extLst>
          </p:nvPr>
        </p:nvGraphicFramePr>
        <p:xfrm>
          <a:off x="3198564" y="558800"/>
          <a:ext cx="25781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190" name="Equation" r:id="rId3" imgW="2578100" imgH="355600" progId="Equation.DSMT4">
                  <p:embed/>
                </p:oleObj>
              </mc:Choice>
              <mc:Fallback>
                <p:oleObj name="Equation" r:id="rId3" imgW="2578100" imgH="355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8564" y="558800"/>
                        <a:ext cx="25781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2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9758244"/>
              </p:ext>
            </p:extLst>
          </p:nvPr>
        </p:nvGraphicFramePr>
        <p:xfrm>
          <a:off x="6170364" y="558800"/>
          <a:ext cx="25781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191" name="Equation" r:id="rId5" imgW="2578100" imgH="355600" progId="Equation.DSMT4">
                  <p:embed/>
                </p:oleObj>
              </mc:Choice>
              <mc:Fallback>
                <p:oleObj name="Equation" r:id="rId5" imgW="2578100" imgH="3556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0364" y="558800"/>
                        <a:ext cx="25781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2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5430963"/>
              </p:ext>
            </p:extLst>
          </p:nvPr>
        </p:nvGraphicFramePr>
        <p:xfrm>
          <a:off x="3276600" y="3657600"/>
          <a:ext cx="21971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192" name="Equation" r:id="rId7" imgW="2197100" imgH="330200" progId="Equation.DSMT4">
                  <p:embed/>
                </p:oleObj>
              </mc:Choice>
              <mc:Fallback>
                <p:oleObj name="Equation" r:id="rId7" imgW="2197100" imgH="3302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657600"/>
                        <a:ext cx="21971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9330" name="Text Box 18"/>
          <p:cNvSpPr txBox="1">
            <a:spLocks noChangeArrowheads="1"/>
          </p:cNvSpPr>
          <p:nvPr/>
        </p:nvSpPr>
        <p:spPr bwMode="auto">
          <a:xfrm>
            <a:off x="838200" y="3657600"/>
            <a:ext cx="794385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Since we assume that                                     these cases are not interesting </a:t>
            </a:r>
          </a:p>
          <a:p>
            <a:r>
              <a:rPr lang="en-GB">
                <a:solidFill>
                  <a:srgbClr val="000000"/>
                </a:solidFill>
              </a:rPr>
              <a:t>because the upper and lower limits cannot be binding at the same time </a:t>
            </a:r>
          </a:p>
        </p:txBody>
      </p:sp>
      <p:grpSp>
        <p:nvGrpSpPr>
          <p:cNvPr id="269335" name="Group 23"/>
          <p:cNvGrpSpPr>
            <a:grpSpLocks/>
          </p:cNvGrpSpPr>
          <p:nvPr/>
        </p:nvGrpSpPr>
        <p:grpSpPr bwMode="auto">
          <a:xfrm>
            <a:off x="838200" y="1547813"/>
            <a:ext cx="2209800" cy="406400"/>
            <a:chOff x="528" y="975"/>
            <a:chExt cx="1392" cy="256"/>
          </a:xfrm>
        </p:grpSpPr>
        <p:graphicFrame>
          <p:nvGraphicFramePr>
            <p:cNvPr id="269325" name="Object 13"/>
            <p:cNvGraphicFramePr>
              <a:graphicFrameLocks noChangeAspect="1"/>
            </p:cNvGraphicFramePr>
            <p:nvPr/>
          </p:nvGraphicFramePr>
          <p:xfrm>
            <a:off x="880" y="975"/>
            <a:ext cx="1040" cy="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4193" name="Equation" r:id="rId9" imgW="1651000" imgH="406400" progId="Equation.DSMT4">
                    <p:embed/>
                  </p:oleObj>
                </mc:Choice>
                <mc:Fallback>
                  <p:oleObj name="Equation" r:id="rId9" imgW="1651000" imgH="406400" progId="Equation.DSMT4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0" y="975"/>
                          <a:ext cx="1040" cy="2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9332" name="Object 20"/>
            <p:cNvGraphicFramePr>
              <a:graphicFrameLocks noChangeAspect="1"/>
            </p:cNvGraphicFramePr>
            <p:nvPr/>
          </p:nvGraphicFramePr>
          <p:xfrm>
            <a:off x="528" y="992"/>
            <a:ext cx="272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4194" name="Equation" r:id="rId11" imgW="431800" imgH="355600" progId="Equation.DSMT4">
                    <p:embed/>
                  </p:oleObj>
                </mc:Choice>
                <mc:Fallback>
                  <p:oleObj name="Equation" r:id="rId11" imgW="431800" imgH="355600" progId="Equation.DSMT4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" y="992"/>
                          <a:ext cx="272" cy="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69336" name="Group 24"/>
          <p:cNvGrpSpPr>
            <a:grpSpLocks/>
          </p:cNvGrpSpPr>
          <p:nvPr/>
        </p:nvGrpSpPr>
        <p:grpSpPr bwMode="auto">
          <a:xfrm>
            <a:off x="838200" y="2220913"/>
            <a:ext cx="1638300" cy="406400"/>
            <a:chOff x="528" y="1399"/>
            <a:chExt cx="1032" cy="256"/>
          </a:xfrm>
        </p:grpSpPr>
        <p:graphicFrame>
          <p:nvGraphicFramePr>
            <p:cNvPr id="269326" name="Object 14"/>
            <p:cNvGraphicFramePr>
              <a:graphicFrameLocks noChangeAspect="1"/>
            </p:cNvGraphicFramePr>
            <p:nvPr/>
          </p:nvGraphicFramePr>
          <p:xfrm>
            <a:off x="880" y="1399"/>
            <a:ext cx="680" cy="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4195" name="Equation" r:id="rId13" imgW="1079500" imgH="406400" progId="Equation.DSMT4">
                    <p:embed/>
                  </p:oleObj>
                </mc:Choice>
                <mc:Fallback>
                  <p:oleObj name="Equation" r:id="rId13" imgW="1079500" imgH="406400" progId="Equation.DSMT4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0" y="1399"/>
                          <a:ext cx="680" cy="2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9333" name="Object 21"/>
            <p:cNvGraphicFramePr>
              <a:graphicFrameLocks noChangeAspect="1"/>
            </p:cNvGraphicFramePr>
            <p:nvPr/>
          </p:nvGraphicFramePr>
          <p:xfrm>
            <a:off x="528" y="1416"/>
            <a:ext cx="288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4196" name="Equation" r:id="rId15" imgW="457200" imgH="355600" progId="Equation.DSMT4">
                    <p:embed/>
                  </p:oleObj>
                </mc:Choice>
                <mc:Fallback>
                  <p:oleObj name="Equation" r:id="rId15" imgW="457200" imgH="355600" progId="Equation.DSMT4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" y="1416"/>
                          <a:ext cx="288" cy="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69337" name="Group 25"/>
          <p:cNvGrpSpPr>
            <a:grpSpLocks/>
          </p:cNvGrpSpPr>
          <p:nvPr/>
        </p:nvGrpSpPr>
        <p:grpSpPr bwMode="auto">
          <a:xfrm>
            <a:off x="838200" y="2895600"/>
            <a:ext cx="1689100" cy="406400"/>
            <a:chOff x="528" y="1824"/>
            <a:chExt cx="1064" cy="256"/>
          </a:xfrm>
        </p:grpSpPr>
        <p:graphicFrame>
          <p:nvGraphicFramePr>
            <p:cNvPr id="269328" name="Object 16"/>
            <p:cNvGraphicFramePr>
              <a:graphicFrameLocks noChangeAspect="1"/>
            </p:cNvGraphicFramePr>
            <p:nvPr/>
          </p:nvGraphicFramePr>
          <p:xfrm>
            <a:off x="880" y="1824"/>
            <a:ext cx="712" cy="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4197" name="Equation" r:id="rId17" imgW="1130300" imgH="406400" progId="Equation.DSMT4">
                    <p:embed/>
                  </p:oleObj>
                </mc:Choice>
                <mc:Fallback>
                  <p:oleObj name="Equation" r:id="rId17" imgW="1130300" imgH="406400" progId="Equation.DSMT4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0" y="1824"/>
                          <a:ext cx="712" cy="2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9334" name="Object 22"/>
            <p:cNvGraphicFramePr>
              <a:graphicFrameLocks noChangeAspect="1"/>
            </p:cNvGraphicFramePr>
            <p:nvPr/>
          </p:nvGraphicFramePr>
          <p:xfrm>
            <a:off x="528" y="1840"/>
            <a:ext cx="288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4198" name="Equation" r:id="rId19" imgW="457200" imgH="355600" progId="Equation.DSMT4">
                    <p:embed/>
                  </p:oleObj>
                </mc:Choice>
                <mc:Fallback>
                  <p:oleObj name="Equation" r:id="rId19" imgW="457200" imgH="355600" progId="Equation.DSMT4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" y="1840"/>
                          <a:ext cx="288" cy="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Case 6: 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524000"/>
            <a:ext cx="8229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000" dirty="0"/>
              <a:t>Reserve limited by ramp rate</a:t>
            </a:r>
          </a:p>
          <a:p>
            <a:pPr>
              <a:lnSpc>
                <a:spcPct val="90000"/>
              </a:lnSpc>
            </a:pPr>
            <a:endParaRPr lang="en-GB" sz="2000" dirty="0"/>
          </a:p>
          <a:p>
            <a:pPr>
              <a:lnSpc>
                <a:spcPct val="90000"/>
              </a:lnSpc>
            </a:pPr>
            <a:endParaRPr lang="en-GB" sz="2000" dirty="0"/>
          </a:p>
          <a:p>
            <a:pPr>
              <a:lnSpc>
                <a:spcPct val="90000"/>
              </a:lnSpc>
            </a:pPr>
            <a:endParaRPr lang="en-GB" sz="2000" dirty="0"/>
          </a:p>
          <a:p>
            <a:pPr>
              <a:lnSpc>
                <a:spcPct val="90000"/>
              </a:lnSpc>
            </a:pPr>
            <a:endParaRPr lang="en-GB" sz="2000" dirty="0"/>
          </a:p>
          <a:p>
            <a:pPr>
              <a:lnSpc>
                <a:spcPct val="90000"/>
              </a:lnSpc>
            </a:pPr>
            <a:endParaRPr lang="en-GB" sz="2000" dirty="0"/>
          </a:p>
          <a:p>
            <a:pPr>
              <a:lnSpc>
                <a:spcPct val="90000"/>
              </a:lnSpc>
            </a:pPr>
            <a:endParaRPr lang="en-GB" sz="2000" dirty="0"/>
          </a:p>
          <a:p>
            <a:pPr>
              <a:lnSpc>
                <a:spcPct val="90000"/>
              </a:lnSpc>
            </a:pPr>
            <a:endParaRPr lang="en-GB" sz="2000" dirty="0"/>
          </a:p>
          <a:p>
            <a:pPr>
              <a:lnSpc>
                <a:spcPct val="90000"/>
              </a:lnSpc>
            </a:pP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000" dirty="0"/>
              <a:t>Maximum profit on energy</a:t>
            </a:r>
          </a:p>
          <a:p>
            <a:pPr>
              <a:lnSpc>
                <a:spcPct val="90000"/>
              </a:lnSpc>
            </a:pPr>
            <a:r>
              <a:rPr lang="en-GB" sz="2000" dirty="0"/>
              <a:t>Profit on reserve could be increased if ramp rate constraint could be relaxed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1F4B60-AF8C-074F-8D7E-46A6790337A1}" type="slidenum">
              <a:rPr lang="en-US"/>
              <a:pPr/>
              <a:t>108</a:t>
            </a:fld>
            <a:endParaRPr lang="en-US"/>
          </a:p>
        </p:txBody>
      </p:sp>
      <p:graphicFrame>
        <p:nvGraphicFramePr>
          <p:cNvPr id="2703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915709"/>
              </p:ext>
            </p:extLst>
          </p:nvPr>
        </p:nvGraphicFramePr>
        <p:xfrm>
          <a:off x="2197224" y="558800"/>
          <a:ext cx="2590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956" name="Equation" r:id="rId3" imgW="2590800" imgH="355600" progId="Equation.DSMT4">
                  <p:embed/>
                </p:oleObj>
              </mc:Choice>
              <mc:Fallback>
                <p:oleObj name="Equation" r:id="rId3" imgW="2590800" imgH="355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7224" y="558800"/>
                        <a:ext cx="25908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3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4022430"/>
              </p:ext>
            </p:extLst>
          </p:nvPr>
        </p:nvGraphicFramePr>
        <p:xfrm>
          <a:off x="831850" y="2755032"/>
          <a:ext cx="34544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957" name="Equation" r:id="rId5" imgW="3454400" imgH="800100" progId="Equation.DSMT4">
                  <p:embed/>
                </p:oleObj>
              </mc:Choice>
              <mc:Fallback>
                <p:oleObj name="Equation" r:id="rId5" imgW="3454400" imgH="8001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850" y="2755032"/>
                        <a:ext cx="34544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34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4129052"/>
              </p:ext>
            </p:extLst>
          </p:nvPr>
        </p:nvGraphicFramePr>
        <p:xfrm>
          <a:off x="831850" y="3745632"/>
          <a:ext cx="35306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958" name="Equation" r:id="rId7" imgW="3530600" imgH="800100" progId="Equation.DSMT4">
                  <p:embed/>
                </p:oleObj>
              </mc:Choice>
              <mc:Fallback>
                <p:oleObj name="Equation" r:id="rId7" imgW="3530600" imgH="8001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850" y="3745632"/>
                        <a:ext cx="35306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34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9116693"/>
              </p:ext>
            </p:extLst>
          </p:nvPr>
        </p:nvGraphicFramePr>
        <p:xfrm>
          <a:off x="5994400" y="2735982"/>
          <a:ext cx="11049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959" name="Equation" r:id="rId9" imgW="1104900" imgH="800100" progId="Equation.DSMT4">
                  <p:embed/>
                </p:oleObj>
              </mc:Choice>
              <mc:Fallback>
                <p:oleObj name="Equation" r:id="rId9" imgW="1104900" imgH="8001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4400" y="2735982"/>
                        <a:ext cx="11049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34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2987401"/>
              </p:ext>
            </p:extLst>
          </p:nvPr>
        </p:nvGraphicFramePr>
        <p:xfrm>
          <a:off x="5943600" y="3707532"/>
          <a:ext cx="17399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960" name="Equation" r:id="rId11" imgW="1739900" imgH="800100" progId="Equation.DSMT4">
                  <p:embed/>
                </p:oleObj>
              </mc:Choice>
              <mc:Fallback>
                <p:oleObj name="Equation" r:id="rId11" imgW="1739900" imgH="8001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707532"/>
                        <a:ext cx="17399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0346" name="AutoShape 10"/>
          <p:cNvSpPr>
            <a:spLocks noChangeArrowheads="1"/>
          </p:cNvSpPr>
          <p:nvPr/>
        </p:nvSpPr>
        <p:spPr bwMode="auto">
          <a:xfrm>
            <a:off x="4648200" y="2983632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8000"/>
          </a:solidFill>
          <a:ln>
            <a:noFill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0347" name="AutoShape 11"/>
          <p:cNvSpPr>
            <a:spLocks noChangeArrowheads="1"/>
          </p:cNvSpPr>
          <p:nvPr/>
        </p:nvSpPr>
        <p:spPr bwMode="auto">
          <a:xfrm>
            <a:off x="4648200" y="3974232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8000"/>
          </a:solidFill>
          <a:ln>
            <a:noFill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7034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290799"/>
              </p:ext>
            </p:extLst>
          </p:nvPr>
        </p:nvGraphicFramePr>
        <p:xfrm>
          <a:off x="863600" y="1916832"/>
          <a:ext cx="11303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961" name="Equation" r:id="rId13" imgW="1130300" imgH="406400" progId="Equation.DSMT4">
                  <p:embed/>
                </p:oleObj>
              </mc:Choice>
              <mc:Fallback>
                <p:oleObj name="Equation" r:id="rId13" imgW="1130300" imgH="4064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" y="1916832"/>
                        <a:ext cx="11303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792163"/>
          </a:xfrm>
        </p:spPr>
        <p:txBody>
          <a:bodyPr/>
          <a:lstStyle/>
          <a:p>
            <a:r>
              <a:rPr lang="en-GB"/>
              <a:t>Case 7: 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524000"/>
            <a:ext cx="8229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000" dirty="0"/>
              <a:t>Maximum capacity and ramp rate constraints are binding</a:t>
            </a:r>
          </a:p>
          <a:p>
            <a:pPr>
              <a:lnSpc>
                <a:spcPct val="90000"/>
              </a:lnSpc>
            </a:pPr>
            <a:endParaRPr lang="en-GB" sz="2000" dirty="0"/>
          </a:p>
          <a:p>
            <a:pPr>
              <a:lnSpc>
                <a:spcPct val="90000"/>
              </a:lnSpc>
            </a:pPr>
            <a:endParaRPr lang="en-GB" sz="2000" dirty="0"/>
          </a:p>
          <a:p>
            <a:pPr>
              <a:lnSpc>
                <a:spcPct val="90000"/>
              </a:lnSpc>
            </a:pPr>
            <a:endParaRPr lang="en-GB" sz="2000" dirty="0"/>
          </a:p>
          <a:p>
            <a:pPr>
              <a:lnSpc>
                <a:spcPct val="90000"/>
              </a:lnSpc>
            </a:pPr>
            <a:endParaRPr lang="en-GB" sz="2000" dirty="0"/>
          </a:p>
          <a:p>
            <a:pPr>
              <a:lnSpc>
                <a:spcPct val="90000"/>
              </a:lnSpc>
            </a:pPr>
            <a:endParaRPr lang="en-GB" sz="2000" dirty="0"/>
          </a:p>
          <a:p>
            <a:pPr>
              <a:lnSpc>
                <a:spcPct val="90000"/>
              </a:lnSpc>
            </a:pPr>
            <a:endParaRPr lang="en-GB" sz="2000" dirty="0"/>
          </a:p>
          <a:p>
            <a:pPr>
              <a:lnSpc>
                <a:spcPct val="90000"/>
              </a:lnSpc>
            </a:pPr>
            <a:endParaRPr lang="en-GB" sz="2000" dirty="0"/>
          </a:p>
          <a:p>
            <a:pPr>
              <a:lnSpc>
                <a:spcPct val="90000"/>
              </a:lnSpc>
            </a:pPr>
            <a:endParaRPr lang="en-GB" sz="2000" dirty="0"/>
          </a:p>
          <a:p>
            <a:pPr>
              <a:lnSpc>
                <a:spcPct val="90000"/>
              </a:lnSpc>
            </a:pPr>
            <a:endParaRPr lang="en-GB" sz="2000" dirty="0"/>
          </a:p>
          <a:p>
            <a:pPr>
              <a:lnSpc>
                <a:spcPct val="90000"/>
              </a:lnSpc>
            </a:pP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000" dirty="0"/>
              <a:t>Sale of energy and sale of reserve are both profitable</a:t>
            </a:r>
          </a:p>
          <a:p>
            <a:pPr>
              <a:lnSpc>
                <a:spcPct val="90000"/>
              </a:lnSpc>
            </a:pPr>
            <a:r>
              <a:rPr lang="en-GB" sz="2000" dirty="0"/>
              <a:t>Sale of reserve is more profitable but limited by the ramp rate constraint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1E7FA8-9383-394A-A51E-03B9A7500839}" type="slidenum">
              <a:rPr lang="en-US"/>
              <a:pPr/>
              <a:t>109</a:t>
            </a:fld>
            <a:endParaRPr lang="en-US"/>
          </a:p>
        </p:txBody>
      </p:sp>
      <p:graphicFrame>
        <p:nvGraphicFramePr>
          <p:cNvPr id="2713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144821"/>
              </p:ext>
            </p:extLst>
          </p:nvPr>
        </p:nvGraphicFramePr>
        <p:xfrm>
          <a:off x="2137916" y="625128"/>
          <a:ext cx="25781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152" name="Equation" r:id="rId3" imgW="2578100" imgH="355600" progId="Equation.DSMT4">
                  <p:embed/>
                </p:oleObj>
              </mc:Choice>
              <mc:Fallback>
                <p:oleObj name="Equation" r:id="rId3" imgW="2578100" imgH="355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7916" y="625128"/>
                        <a:ext cx="25781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1365" name="Object 5"/>
          <p:cNvGraphicFramePr>
            <a:graphicFrameLocks noChangeAspect="1"/>
          </p:cNvGraphicFramePr>
          <p:nvPr/>
        </p:nvGraphicFramePr>
        <p:xfrm>
          <a:off x="831850" y="3238500"/>
          <a:ext cx="34544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153" name="Equation" r:id="rId5" imgW="3454400" imgH="800100" progId="Equation.DSMT4">
                  <p:embed/>
                </p:oleObj>
              </mc:Choice>
              <mc:Fallback>
                <p:oleObj name="Equation" r:id="rId5" imgW="3454400" imgH="8001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850" y="3238500"/>
                        <a:ext cx="34544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1366" name="Object 6"/>
          <p:cNvGraphicFramePr>
            <a:graphicFrameLocks noChangeAspect="1"/>
          </p:cNvGraphicFramePr>
          <p:nvPr/>
        </p:nvGraphicFramePr>
        <p:xfrm>
          <a:off x="831850" y="4152900"/>
          <a:ext cx="35306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154" name="Equation" r:id="rId7" imgW="3530600" imgH="800100" progId="Equation.DSMT4">
                  <p:embed/>
                </p:oleObj>
              </mc:Choice>
              <mc:Fallback>
                <p:oleObj name="Equation" r:id="rId7" imgW="3530600" imgH="8001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850" y="4152900"/>
                        <a:ext cx="35306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1367" name="Object 7"/>
          <p:cNvGraphicFramePr>
            <a:graphicFrameLocks noChangeAspect="1"/>
          </p:cNvGraphicFramePr>
          <p:nvPr/>
        </p:nvGraphicFramePr>
        <p:xfrm>
          <a:off x="5664200" y="3219450"/>
          <a:ext cx="16510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155" name="Equation" r:id="rId9" imgW="1651000" imgH="800100" progId="Equation.DSMT4">
                  <p:embed/>
                </p:oleObj>
              </mc:Choice>
              <mc:Fallback>
                <p:oleObj name="Equation" r:id="rId9" imgW="1651000" imgH="8001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4200" y="3219450"/>
                        <a:ext cx="16510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1368" name="Object 8"/>
          <p:cNvGraphicFramePr>
            <a:graphicFrameLocks noChangeAspect="1"/>
          </p:cNvGraphicFramePr>
          <p:nvPr/>
        </p:nvGraphicFramePr>
        <p:xfrm>
          <a:off x="5664200" y="4152900"/>
          <a:ext cx="22987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156" name="Equation" r:id="rId11" imgW="2298700" imgH="800100" progId="Equation.DSMT4">
                  <p:embed/>
                </p:oleObj>
              </mc:Choice>
              <mc:Fallback>
                <p:oleObj name="Equation" r:id="rId11" imgW="2298700" imgH="8001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4200" y="4152900"/>
                        <a:ext cx="22987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1369" name="AutoShape 9"/>
          <p:cNvSpPr>
            <a:spLocks noChangeArrowheads="1"/>
          </p:cNvSpPr>
          <p:nvPr/>
        </p:nvSpPr>
        <p:spPr bwMode="auto">
          <a:xfrm>
            <a:off x="4648200" y="346710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408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1370" name="AutoShape 10"/>
          <p:cNvSpPr>
            <a:spLocks noChangeArrowheads="1"/>
          </p:cNvSpPr>
          <p:nvPr/>
        </p:nvSpPr>
        <p:spPr bwMode="auto">
          <a:xfrm>
            <a:off x="4648200" y="441960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408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71371" name="Object 11"/>
          <p:cNvGraphicFramePr>
            <a:graphicFrameLocks noChangeAspect="1"/>
          </p:cNvGraphicFramePr>
          <p:nvPr/>
        </p:nvGraphicFramePr>
        <p:xfrm>
          <a:off x="850900" y="2565400"/>
          <a:ext cx="11303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157" name="Equation" r:id="rId13" imgW="1130300" imgH="406400" progId="Equation.DSMT4">
                  <p:embed/>
                </p:oleObj>
              </mc:Choice>
              <mc:Fallback>
                <p:oleObj name="Equation" r:id="rId13" imgW="1130300" imgH="4064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00" y="2565400"/>
                        <a:ext cx="11303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1372" name="Object 12"/>
          <p:cNvGraphicFramePr>
            <a:graphicFrameLocks noChangeAspect="1"/>
          </p:cNvGraphicFramePr>
          <p:nvPr/>
        </p:nvGraphicFramePr>
        <p:xfrm>
          <a:off x="831850" y="2057400"/>
          <a:ext cx="16637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158" name="Equation" r:id="rId15" imgW="1663700" imgH="406400" progId="Equation.DSMT4">
                  <p:embed/>
                </p:oleObj>
              </mc:Choice>
              <mc:Fallback>
                <p:oleObj name="Equation" r:id="rId15" imgW="1663700" imgH="4064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850" y="2057400"/>
                        <a:ext cx="16637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1373" name="AutoShape 13"/>
          <p:cNvSpPr>
            <a:spLocks/>
          </p:cNvSpPr>
          <p:nvPr/>
        </p:nvSpPr>
        <p:spPr bwMode="auto">
          <a:xfrm>
            <a:off x="2590800" y="2133600"/>
            <a:ext cx="228600" cy="838200"/>
          </a:xfrm>
          <a:prstGeom prst="rightBrace">
            <a:avLst>
              <a:gd name="adj1" fmla="val 30556"/>
              <a:gd name="adj2" fmla="val 50000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71374" name="AutoShape 14"/>
          <p:cNvSpPr>
            <a:spLocks noChangeArrowheads="1"/>
          </p:cNvSpPr>
          <p:nvPr/>
        </p:nvSpPr>
        <p:spPr bwMode="auto">
          <a:xfrm>
            <a:off x="3124200" y="2417763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0004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71375" name="Object 15"/>
          <p:cNvGraphicFramePr>
            <a:graphicFrameLocks noChangeAspect="1"/>
          </p:cNvGraphicFramePr>
          <p:nvPr/>
        </p:nvGraphicFramePr>
        <p:xfrm>
          <a:off x="3860800" y="2339975"/>
          <a:ext cx="1930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159" name="Equation" r:id="rId17" imgW="1930400" imgH="406400" progId="Equation.DSMT4">
                  <p:embed/>
                </p:oleObj>
              </mc:Choice>
              <mc:Fallback>
                <p:oleObj name="Equation" r:id="rId17" imgW="1930400" imgH="4064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0800" y="2339975"/>
                        <a:ext cx="1930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reliability?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Ideally: </a:t>
            </a:r>
          </a:p>
          <a:p>
            <a:pPr lvl="1"/>
            <a:r>
              <a:rPr lang="en-GB" dirty="0"/>
              <a:t>marginal value of reliability = marginal cost of reliability</a:t>
            </a:r>
          </a:p>
          <a:p>
            <a:r>
              <a:rPr lang="en-GB" dirty="0"/>
              <a:t>Finding this equilibrium is very difficult:</a:t>
            </a:r>
          </a:p>
          <a:p>
            <a:pPr lvl="1"/>
            <a:r>
              <a:rPr lang="en-GB" dirty="0"/>
              <a:t>Probabilistic calculation</a:t>
            </a:r>
          </a:p>
          <a:p>
            <a:pPr lvl="1"/>
            <a:r>
              <a:rPr lang="en-GB" dirty="0"/>
              <a:t>Vast number of possible outages</a:t>
            </a:r>
          </a:p>
          <a:p>
            <a:pPr lvl="1"/>
            <a:r>
              <a:rPr lang="en-GB" dirty="0"/>
              <a:t>Major concern is cascading outages</a:t>
            </a:r>
          </a:p>
          <a:p>
            <a:pPr lvl="1"/>
            <a:r>
              <a:rPr lang="en-GB" dirty="0"/>
              <a:t>How to deal with an outage depends on the state of the system</a:t>
            </a:r>
          </a:p>
          <a:p>
            <a:pPr lvl="1"/>
            <a:r>
              <a:rPr lang="en-GB" dirty="0"/>
              <a:t>Reliability resources can be used for various purposes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45CAF0-26EE-7A4D-BCB6-A6460FA3315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503805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792163"/>
          </a:xfrm>
        </p:spPr>
        <p:txBody>
          <a:bodyPr/>
          <a:lstStyle/>
          <a:p>
            <a:r>
              <a:rPr lang="en-GB"/>
              <a:t>Case 8: 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524000"/>
            <a:ext cx="8229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000" dirty="0"/>
              <a:t>Generator at minimum output and reserve limited by ramp rate</a:t>
            </a:r>
          </a:p>
          <a:p>
            <a:pPr>
              <a:lnSpc>
                <a:spcPct val="90000"/>
              </a:lnSpc>
            </a:pPr>
            <a:endParaRPr lang="en-GB" sz="2000" dirty="0"/>
          </a:p>
          <a:p>
            <a:pPr>
              <a:lnSpc>
                <a:spcPct val="90000"/>
              </a:lnSpc>
            </a:pPr>
            <a:endParaRPr lang="en-GB" sz="2000" dirty="0"/>
          </a:p>
          <a:p>
            <a:pPr>
              <a:lnSpc>
                <a:spcPct val="90000"/>
              </a:lnSpc>
            </a:pPr>
            <a:endParaRPr lang="en-GB" sz="2000" dirty="0"/>
          </a:p>
          <a:p>
            <a:pPr>
              <a:lnSpc>
                <a:spcPct val="90000"/>
              </a:lnSpc>
            </a:pPr>
            <a:endParaRPr lang="en-GB" sz="2000" dirty="0"/>
          </a:p>
          <a:p>
            <a:pPr>
              <a:lnSpc>
                <a:spcPct val="90000"/>
              </a:lnSpc>
            </a:pPr>
            <a:endParaRPr lang="en-GB" sz="2000" dirty="0"/>
          </a:p>
          <a:p>
            <a:pPr>
              <a:lnSpc>
                <a:spcPct val="90000"/>
              </a:lnSpc>
            </a:pPr>
            <a:endParaRPr lang="en-GB" sz="2000" dirty="0"/>
          </a:p>
          <a:p>
            <a:pPr>
              <a:lnSpc>
                <a:spcPct val="90000"/>
              </a:lnSpc>
            </a:pPr>
            <a:endParaRPr lang="en-GB" sz="2000" dirty="0"/>
          </a:p>
          <a:p>
            <a:pPr>
              <a:lnSpc>
                <a:spcPct val="90000"/>
              </a:lnSpc>
            </a:pPr>
            <a:endParaRPr lang="en-GB" sz="2000" dirty="0"/>
          </a:p>
          <a:p>
            <a:pPr>
              <a:lnSpc>
                <a:spcPct val="90000"/>
              </a:lnSpc>
            </a:pPr>
            <a:endParaRPr lang="en-GB" sz="2000" dirty="0"/>
          </a:p>
          <a:p>
            <a:pPr>
              <a:lnSpc>
                <a:spcPct val="90000"/>
              </a:lnSpc>
            </a:pPr>
            <a:endParaRPr lang="en-GB" sz="2000"/>
          </a:p>
          <a:p>
            <a:pPr>
              <a:lnSpc>
                <a:spcPct val="90000"/>
              </a:lnSpc>
            </a:pPr>
            <a:r>
              <a:rPr lang="en-GB" sz="2000"/>
              <a:t>Sale of reserve is profitable but limited by ramp rate constraint</a:t>
            </a:r>
          </a:p>
          <a:p>
            <a:pPr>
              <a:lnSpc>
                <a:spcPct val="90000"/>
              </a:lnSpc>
            </a:pPr>
            <a:r>
              <a:rPr lang="en-GB" sz="2000" dirty="0"/>
              <a:t>Sale of energy is unprofitable</a:t>
            </a:r>
          </a:p>
          <a:p>
            <a:pPr>
              <a:lnSpc>
                <a:spcPct val="90000"/>
              </a:lnSpc>
            </a:pPr>
            <a:r>
              <a:rPr lang="en-GB" sz="2000" dirty="0"/>
              <a:t>Overall profitability needs to be checked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23FD52-64EE-8B46-8C01-1C6D5F6889D8}" type="slidenum">
              <a:rPr lang="en-US"/>
              <a:pPr/>
              <a:t>110</a:t>
            </a:fld>
            <a:endParaRPr lang="en-US"/>
          </a:p>
        </p:txBody>
      </p:sp>
      <p:graphicFrame>
        <p:nvGraphicFramePr>
          <p:cNvPr id="2723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2091045"/>
              </p:ext>
            </p:extLst>
          </p:nvPr>
        </p:nvGraphicFramePr>
        <p:xfrm>
          <a:off x="2137916" y="625128"/>
          <a:ext cx="25781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90" name="Equation" r:id="rId3" imgW="2578100" imgH="355600" progId="Equation.DSMT4">
                  <p:embed/>
                </p:oleObj>
              </mc:Choice>
              <mc:Fallback>
                <p:oleObj name="Equation" r:id="rId3" imgW="2578100" imgH="355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7916" y="625128"/>
                        <a:ext cx="25781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2389" name="Object 5"/>
          <p:cNvGraphicFramePr>
            <a:graphicFrameLocks noChangeAspect="1"/>
          </p:cNvGraphicFramePr>
          <p:nvPr/>
        </p:nvGraphicFramePr>
        <p:xfrm>
          <a:off x="831850" y="3238500"/>
          <a:ext cx="34544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91" name="Equation" r:id="rId5" imgW="3454400" imgH="800100" progId="Equation.DSMT4">
                  <p:embed/>
                </p:oleObj>
              </mc:Choice>
              <mc:Fallback>
                <p:oleObj name="Equation" r:id="rId5" imgW="3454400" imgH="8001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850" y="3238500"/>
                        <a:ext cx="34544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2390" name="Object 6"/>
          <p:cNvGraphicFramePr>
            <a:graphicFrameLocks noChangeAspect="1"/>
          </p:cNvGraphicFramePr>
          <p:nvPr/>
        </p:nvGraphicFramePr>
        <p:xfrm>
          <a:off x="831850" y="4152900"/>
          <a:ext cx="35306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92" name="Equation" r:id="rId7" imgW="3530600" imgH="800100" progId="Equation.DSMT4">
                  <p:embed/>
                </p:oleObj>
              </mc:Choice>
              <mc:Fallback>
                <p:oleObj name="Equation" r:id="rId7" imgW="3530600" imgH="8001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850" y="4152900"/>
                        <a:ext cx="35306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2391" name="Object 7"/>
          <p:cNvGraphicFramePr>
            <a:graphicFrameLocks noChangeAspect="1"/>
          </p:cNvGraphicFramePr>
          <p:nvPr/>
        </p:nvGraphicFramePr>
        <p:xfrm>
          <a:off x="5556250" y="3219450"/>
          <a:ext cx="18669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93" name="Equation" r:id="rId9" imgW="1866900" imgH="800100" progId="Equation.DSMT4">
                  <p:embed/>
                </p:oleObj>
              </mc:Choice>
              <mc:Fallback>
                <p:oleObj name="Equation" r:id="rId9" imgW="1866900" imgH="8001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250" y="3219450"/>
                        <a:ext cx="18669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2392" name="Object 8"/>
          <p:cNvGraphicFramePr>
            <a:graphicFrameLocks noChangeAspect="1"/>
          </p:cNvGraphicFramePr>
          <p:nvPr/>
        </p:nvGraphicFramePr>
        <p:xfrm>
          <a:off x="5562600" y="4152900"/>
          <a:ext cx="17399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94" name="Equation" r:id="rId11" imgW="1739900" imgH="800100" progId="Equation.DSMT4">
                  <p:embed/>
                </p:oleObj>
              </mc:Choice>
              <mc:Fallback>
                <p:oleObj name="Equation" r:id="rId11" imgW="1739900" imgH="8001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152900"/>
                        <a:ext cx="17399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2393" name="AutoShape 9"/>
          <p:cNvSpPr>
            <a:spLocks noChangeArrowheads="1"/>
          </p:cNvSpPr>
          <p:nvPr/>
        </p:nvSpPr>
        <p:spPr bwMode="auto">
          <a:xfrm>
            <a:off x="4648200" y="346710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8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2394" name="AutoShape 10"/>
          <p:cNvSpPr>
            <a:spLocks noChangeArrowheads="1"/>
          </p:cNvSpPr>
          <p:nvPr/>
        </p:nvSpPr>
        <p:spPr bwMode="auto">
          <a:xfrm>
            <a:off x="4648200" y="441960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8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72395" name="Object 11"/>
          <p:cNvGraphicFramePr>
            <a:graphicFrameLocks noChangeAspect="1"/>
          </p:cNvGraphicFramePr>
          <p:nvPr/>
        </p:nvGraphicFramePr>
        <p:xfrm>
          <a:off x="850900" y="2565400"/>
          <a:ext cx="11303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95" name="Equation" r:id="rId13" imgW="1130300" imgH="406400" progId="Equation.DSMT4">
                  <p:embed/>
                </p:oleObj>
              </mc:Choice>
              <mc:Fallback>
                <p:oleObj name="Equation" r:id="rId13" imgW="1130300" imgH="4064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00" y="2565400"/>
                        <a:ext cx="11303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2396" name="Object 12"/>
          <p:cNvGraphicFramePr>
            <a:graphicFrameLocks noChangeAspect="1"/>
          </p:cNvGraphicFramePr>
          <p:nvPr/>
        </p:nvGraphicFramePr>
        <p:xfrm>
          <a:off x="914400" y="2057400"/>
          <a:ext cx="10795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96" name="Equation" r:id="rId15" imgW="1079500" imgH="406400" progId="Equation.DSMT4">
                  <p:embed/>
                </p:oleObj>
              </mc:Choice>
              <mc:Fallback>
                <p:oleObj name="Equation" r:id="rId15" imgW="1079500" imgH="4064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057400"/>
                        <a:ext cx="10795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reliability?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In practice:</a:t>
            </a:r>
          </a:p>
          <a:p>
            <a:pPr lvl="1"/>
            <a:r>
              <a:rPr lang="en-GB" dirty="0"/>
              <a:t>Deterministic rules defined by the regulator</a:t>
            </a:r>
          </a:p>
          <a:p>
            <a:pPr lvl="2"/>
            <a:r>
              <a:rPr lang="en-GB" dirty="0"/>
              <a:t>In essence, the regulator buys reliability on behalf of all the consumers</a:t>
            </a:r>
          </a:p>
          <a:p>
            <a:pPr lvl="1"/>
            <a:r>
              <a:rPr lang="en-GB" dirty="0"/>
              <a:t>Define “credible outages”</a:t>
            </a:r>
          </a:p>
          <a:p>
            <a:pPr lvl="2"/>
            <a:r>
              <a:rPr lang="en-GB" dirty="0"/>
              <a:t>Outages that the system should be able to withstand without load disconnections</a:t>
            </a:r>
          </a:p>
          <a:p>
            <a:pPr lvl="2"/>
            <a:r>
              <a:rPr lang="en-GB" dirty="0"/>
              <a:t>Typically outage of a single component</a:t>
            </a:r>
          </a:p>
          <a:p>
            <a:pPr lvl="2"/>
            <a:r>
              <a:rPr lang="en-GB" dirty="0"/>
              <a:t>Simultaneous outage of two components is assumed to have a very low probability</a:t>
            </a:r>
          </a:p>
          <a:p>
            <a:pPr lvl="1"/>
            <a:r>
              <a:rPr lang="en-GB" dirty="0"/>
              <a:t> System operator is required to consider only these credible outages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45CAF0-26EE-7A4D-BCB6-A6460FA3315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62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Procuring reliability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close to real time?</a:t>
            </a:r>
          </a:p>
          <a:p>
            <a:r>
              <a:rPr lang="en-US" dirty="0"/>
              <a:t>Long term contracts for ancillary services:</a:t>
            </a:r>
          </a:p>
          <a:p>
            <a:pPr lvl="1"/>
            <a:r>
              <a:rPr lang="en-US" dirty="0"/>
              <a:t>Reduces risk</a:t>
            </a:r>
          </a:p>
          <a:p>
            <a:pPr lvl="1"/>
            <a:r>
              <a:rPr lang="en-US" dirty="0"/>
              <a:t>Amount available not linked to state of the system</a:t>
            </a:r>
          </a:p>
          <a:p>
            <a:r>
              <a:rPr lang="en-US" dirty="0"/>
              <a:t>Short term market</a:t>
            </a:r>
          </a:p>
          <a:p>
            <a:pPr lvl="1"/>
            <a:r>
              <a:rPr lang="en-US" dirty="0"/>
              <a:t>More closely linked to the needs</a:t>
            </a:r>
          </a:p>
          <a:p>
            <a:pPr lvl="1"/>
            <a:r>
              <a:rPr lang="en-US" dirty="0"/>
              <a:t>Increased risk of not having enough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45CAF0-26EE-7A4D-BCB6-A6460FA3315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58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Outline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dirty="0"/>
              <a:t>Describe the needs for ancillary services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Keeping the generation and load in balance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Keeping the security of the transmission network</a:t>
            </a:r>
          </a:p>
          <a:p>
            <a:pPr>
              <a:lnSpc>
                <a:spcPct val="90000"/>
              </a:lnSpc>
            </a:pPr>
            <a:r>
              <a:rPr lang="en-GB" dirty="0"/>
              <a:t>Obtaining ancillary services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How much ancillary services should be bought?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How should these services be obtained?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Who should pay for these services?</a:t>
            </a:r>
          </a:p>
          <a:p>
            <a:pPr>
              <a:lnSpc>
                <a:spcPct val="90000"/>
              </a:lnSpc>
            </a:pPr>
            <a:r>
              <a:rPr lang="en-GB" dirty="0"/>
              <a:t>Selling ancillary services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Maximize profit from the sale of energy and ancillary services</a:t>
            </a:r>
          </a:p>
          <a:p>
            <a:pPr>
              <a:lnSpc>
                <a:spcPct val="90000"/>
              </a:lnSpc>
            </a:pP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B50629-689D-9B4A-9523-D66C72F9D2AC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1CE50-ABBD-3C4E-BCB9-43B5A929485F}" type="slidenum">
              <a:rPr lang="en-US"/>
              <a:pPr/>
              <a:t>15</a:t>
            </a:fld>
            <a:endParaRPr lang="en-US"/>
          </a:p>
        </p:txBody>
      </p:sp>
      <p:sp>
        <p:nvSpPr>
          <p:cNvPr id="232451" name="Text Box 3"/>
          <p:cNvSpPr txBox="1">
            <a:spLocks noChangeArrowheads="1"/>
          </p:cNvSpPr>
          <p:nvPr/>
        </p:nvSpPr>
        <p:spPr bwMode="auto">
          <a:xfrm>
            <a:off x="971550" y="3093244"/>
            <a:ext cx="6800850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3800" dirty="0">
                <a:solidFill>
                  <a:srgbClr val="000000"/>
                </a:solidFill>
              </a:rPr>
              <a:t>Operational Issues</a:t>
            </a:r>
            <a:endParaRPr lang="en-US" sz="3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a failure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5CAF0-26EE-7A4D-BCB6-A6460FA33153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979072" y="2060848"/>
            <a:ext cx="2514872" cy="815975"/>
            <a:chOff x="979072" y="2060848"/>
            <a:chExt cx="2514872" cy="815975"/>
          </a:xfrm>
        </p:grpSpPr>
        <p:sp>
          <p:nvSpPr>
            <p:cNvPr id="7" name="Line 13"/>
            <p:cNvSpPr>
              <a:spLocks noChangeShapeType="1"/>
            </p:cNvSpPr>
            <p:nvPr/>
          </p:nvSpPr>
          <p:spPr bwMode="auto">
            <a:xfrm rot="5400000">
              <a:off x="1902997" y="1143273"/>
              <a:ext cx="0" cy="18478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2"/>
            <p:cNvSpPr>
              <a:spLocks/>
            </p:cNvSpPr>
            <p:nvPr/>
          </p:nvSpPr>
          <p:spPr bwMode="auto">
            <a:xfrm flipH="1">
              <a:off x="2330035" y="2060848"/>
              <a:ext cx="244475" cy="755650"/>
            </a:xfrm>
            <a:custGeom>
              <a:avLst/>
              <a:gdLst>
                <a:gd name="T0" fmla="*/ 426 w 426"/>
                <a:gd name="T1" fmla="*/ 0 h 710"/>
                <a:gd name="T2" fmla="*/ 0 w 426"/>
                <a:gd name="T3" fmla="*/ 0 h 710"/>
                <a:gd name="T4" fmla="*/ 0 w 426"/>
                <a:gd name="T5" fmla="*/ 710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6" h="710">
                  <a:moveTo>
                    <a:pt x="426" y="0"/>
                  </a:moveTo>
                  <a:lnTo>
                    <a:pt x="0" y="0"/>
                  </a:lnTo>
                  <a:lnTo>
                    <a:pt x="0" y="71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1018760" y="2065610"/>
              <a:ext cx="360362" cy="811213"/>
              <a:chOff x="2769" y="1825"/>
              <a:chExt cx="568" cy="1278"/>
            </a:xfrm>
          </p:grpSpPr>
          <p:grpSp>
            <p:nvGrpSpPr>
              <p:cNvPr id="10" name="Group 9"/>
              <p:cNvGrpSpPr>
                <a:grpSpLocks/>
              </p:cNvGrpSpPr>
              <p:nvPr/>
            </p:nvGrpSpPr>
            <p:grpSpPr bwMode="auto">
              <a:xfrm rot="-5400000">
                <a:off x="2414" y="2180"/>
                <a:ext cx="1278" cy="568"/>
                <a:chOff x="2414" y="2180"/>
                <a:chExt cx="1278" cy="568"/>
              </a:xfrm>
            </p:grpSpPr>
            <p:sp>
              <p:nvSpPr>
                <p:cNvPr id="12" name="Oval 11"/>
                <p:cNvSpPr>
                  <a:spLocks noChangeArrowheads="1"/>
                </p:cNvSpPr>
                <p:nvPr/>
              </p:nvSpPr>
              <p:spPr bwMode="auto">
                <a:xfrm>
                  <a:off x="2414" y="2180"/>
                  <a:ext cx="568" cy="568"/>
                </a:xfrm>
                <a:prstGeom prst="ellips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Line 10"/>
                <p:cNvSpPr>
                  <a:spLocks noChangeShapeType="1"/>
                </p:cNvSpPr>
                <p:nvPr/>
              </p:nvSpPr>
              <p:spPr bwMode="auto">
                <a:xfrm>
                  <a:off x="2982" y="2464"/>
                  <a:ext cx="71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1" name="Text Box 8"/>
              <p:cNvSpPr txBox="1">
                <a:spLocks noChangeArrowheads="1"/>
              </p:cNvSpPr>
              <p:nvPr/>
            </p:nvSpPr>
            <p:spPr bwMode="auto">
              <a:xfrm>
                <a:off x="2931" y="2590"/>
                <a:ext cx="400" cy="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A</a:t>
                </a:r>
              </a:p>
            </p:txBody>
          </p:sp>
        </p:grpSp>
        <p:sp>
          <p:nvSpPr>
            <p:cNvPr id="14" name="Text Box 6"/>
            <p:cNvSpPr txBox="1">
              <a:spLocks noChangeArrowheads="1"/>
            </p:cNvSpPr>
            <p:nvPr/>
          </p:nvSpPr>
          <p:spPr bwMode="auto">
            <a:xfrm>
              <a:off x="2674521" y="2616473"/>
              <a:ext cx="819423" cy="258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Load</a:t>
              </a:r>
            </a:p>
          </p:txBody>
        </p:sp>
        <p:grpSp>
          <p:nvGrpSpPr>
            <p:cNvPr id="15" name="Group 1"/>
            <p:cNvGrpSpPr>
              <a:grpSpLocks/>
            </p:cNvGrpSpPr>
            <p:nvPr/>
          </p:nvGrpSpPr>
          <p:grpSpPr bwMode="auto">
            <a:xfrm>
              <a:off x="1577557" y="2065610"/>
              <a:ext cx="369878" cy="811213"/>
              <a:chOff x="2769" y="1825"/>
              <a:chExt cx="583" cy="1278"/>
            </a:xfrm>
          </p:grpSpPr>
          <p:grpSp>
            <p:nvGrpSpPr>
              <p:cNvPr id="16" name="Group 3"/>
              <p:cNvGrpSpPr>
                <a:grpSpLocks/>
              </p:cNvGrpSpPr>
              <p:nvPr/>
            </p:nvGrpSpPr>
            <p:grpSpPr bwMode="auto">
              <a:xfrm rot="-5400000">
                <a:off x="2414" y="2180"/>
                <a:ext cx="1278" cy="568"/>
                <a:chOff x="2414" y="2180"/>
                <a:chExt cx="1278" cy="568"/>
              </a:xfrm>
            </p:grpSpPr>
            <p:sp>
              <p:nvSpPr>
                <p:cNvPr id="18" name="Oval 5"/>
                <p:cNvSpPr>
                  <a:spLocks noChangeArrowheads="1"/>
                </p:cNvSpPr>
                <p:nvPr/>
              </p:nvSpPr>
              <p:spPr bwMode="auto">
                <a:xfrm>
                  <a:off x="2414" y="2180"/>
                  <a:ext cx="568" cy="568"/>
                </a:xfrm>
                <a:prstGeom prst="ellips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Line 4"/>
                <p:cNvSpPr>
                  <a:spLocks noChangeShapeType="1"/>
                </p:cNvSpPr>
                <p:nvPr/>
              </p:nvSpPr>
              <p:spPr bwMode="auto">
                <a:xfrm>
                  <a:off x="2982" y="2464"/>
                  <a:ext cx="71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7" name="Text Box 2"/>
              <p:cNvSpPr txBox="1">
                <a:spLocks noChangeArrowheads="1"/>
              </p:cNvSpPr>
              <p:nvPr/>
            </p:nvSpPr>
            <p:spPr bwMode="auto">
              <a:xfrm>
                <a:off x="2952" y="2649"/>
                <a:ext cx="400" cy="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B</a:t>
                </a:r>
              </a:p>
            </p:txBody>
          </p:sp>
        </p:grpSp>
      </p:grp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0" y="308374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30664" y="3642195"/>
            <a:ext cx="77944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If both generators are rated at 100MW, the maximum load that they</a:t>
            </a:r>
            <a:br>
              <a:rPr lang="en-US" sz="2000" dirty="0"/>
            </a:br>
            <a:r>
              <a:rPr lang="en-US" sz="2000" dirty="0"/>
              <a:t>can reliably </a:t>
            </a:r>
            <a:r>
              <a:rPr lang="en-US" sz="2000"/>
              <a:t>supply together is </a:t>
            </a:r>
            <a:r>
              <a:rPr lang="en-US" sz="2000" dirty="0"/>
              <a:t>100MW</a:t>
            </a:r>
          </a:p>
        </p:txBody>
      </p:sp>
    </p:spTree>
    <p:extLst>
      <p:ext uri="{BB962C8B-B14F-4D97-AF65-F5344CB8AC3E}">
        <p14:creationId xmlns:p14="http://schemas.microsoft.com/office/powerpoint/2010/main" val="1057435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Balancing production and consumption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Assume that all generators, loads and tie-lines are connected to the same bus</a:t>
            </a:r>
          </a:p>
          <a:p>
            <a:r>
              <a:rPr lang="en-GB" dirty="0"/>
              <a:t>Only system variables are total generation, total load and net interchange with other systems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7747BA-9B54-E040-A7DD-C8E5CEA60040}" type="slidenum">
              <a:rPr lang="en-US"/>
              <a:pPr/>
              <a:t>17</a:t>
            </a:fld>
            <a:endParaRPr lang="en-US"/>
          </a:p>
        </p:txBody>
      </p:sp>
      <p:sp>
        <p:nvSpPr>
          <p:cNvPr id="195589" name="Line 5"/>
          <p:cNvSpPr>
            <a:spLocks noChangeShapeType="1"/>
          </p:cNvSpPr>
          <p:nvPr/>
        </p:nvSpPr>
        <p:spPr bwMode="auto">
          <a:xfrm>
            <a:off x="2362200" y="4191000"/>
            <a:ext cx="4800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195590" name="Group 6"/>
          <p:cNvGrpSpPr>
            <a:grpSpLocks/>
          </p:cNvGrpSpPr>
          <p:nvPr/>
        </p:nvGrpSpPr>
        <p:grpSpPr bwMode="auto">
          <a:xfrm>
            <a:off x="2362200" y="4191000"/>
            <a:ext cx="609600" cy="1143000"/>
            <a:chOff x="1488" y="2640"/>
            <a:chExt cx="384" cy="720"/>
          </a:xfrm>
        </p:grpSpPr>
        <p:sp>
          <p:nvSpPr>
            <p:cNvPr id="195591" name="Oval 7"/>
            <p:cNvSpPr>
              <a:spLocks noChangeArrowheads="1"/>
            </p:cNvSpPr>
            <p:nvPr/>
          </p:nvSpPr>
          <p:spPr bwMode="auto">
            <a:xfrm>
              <a:off x="1488" y="2976"/>
              <a:ext cx="384" cy="384"/>
            </a:xfrm>
            <a:prstGeom prst="ellipse">
              <a:avLst/>
            </a:prstGeom>
            <a:solidFill>
              <a:srgbClr val="D22332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5592" name="Line 8"/>
            <p:cNvSpPr>
              <a:spLocks noChangeShapeType="1"/>
            </p:cNvSpPr>
            <p:nvPr/>
          </p:nvSpPr>
          <p:spPr bwMode="auto">
            <a:xfrm flipV="1">
              <a:off x="1680" y="2640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95593" name="Group 9"/>
          <p:cNvGrpSpPr>
            <a:grpSpLocks/>
          </p:cNvGrpSpPr>
          <p:nvPr/>
        </p:nvGrpSpPr>
        <p:grpSpPr bwMode="auto">
          <a:xfrm>
            <a:off x="4114800" y="4191000"/>
            <a:ext cx="609600" cy="1143000"/>
            <a:chOff x="2578" y="2640"/>
            <a:chExt cx="384" cy="720"/>
          </a:xfrm>
        </p:grpSpPr>
        <p:sp>
          <p:nvSpPr>
            <p:cNvPr id="195594" name="Oval 10"/>
            <p:cNvSpPr>
              <a:spLocks noChangeArrowheads="1"/>
            </p:cNvSpPr>
            <p:nvPr/>
          </p:nvSpPr>
          <p:spPr bwMode="auto">
            <a:xfrm>
              <a:off x="2578" y="2976"/>
              <a:ext cx="384" cy="384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5595" name="Line 11"/>
            <p:cNvSpPr>
              <a:spLocks noChangeShapeType="1"/>
            </p:cNvSpPr>
            <p:nvPr/>
          </p:nvSpPr>
          <p:spPr bwMode="auto">
            <a:xfrm flipV="1">
              <a:off x="2770" y="2640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95596" name="Line 12"/>
          <p:cNvSpPr>
            <a:spLocks noChangeShapeType="1"/>
          </p:cNvSpPr>
          <p:nvPr/>
        </p:nvSpPr>
        <p:spPr bwMode="auto">
          <a:xfrm>
            <a:off x="5867400" y="4191000"/>
            <a:ext cx="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195599" name="Group 15"/>
          <p:cNvGrpSpPr>
            <a:grpSpLocks/>
          </p:cNvGrpSpPr>
          <p:nvPr/>
        </p:nvGrpSpPr>
        <p:grpSpPr bwMode="auto">
          <a:xfrm>
            <a:off x="3276600" y="4191000"/>
            <a:ext cx="609600" cy="1143000"/>
            <a:chOff x="1488" y="2640"/>
            <a:chExt cx="384" cy="720"/>
          </a:xfrm>
        </p:grpSpPr>
        <p:sp>
          <p:nvSpPr>
            <p:cNvPr id="195600" name="Oval 16"/>
            <p:cNvSpPr>
              <a:spLocks noChangeArrowheads="1"/>
            </p:cNvSpPr>
            <p:nvPr/>
          </p:nvSpPr>
          <p:spPr bwMode="auto">
            <a:xfrm>
              <a:off x="1488" y="2976"/>
              <a:ext cx="384" cy="384"/>
            </a:xfrm>
            <a:prstGeom prst="ellipse">
              <a:avLst/>
            </a:prstGeom>
            <a:solidFill>
              <a:srgbClr val="34BE52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5601" name="Line 17"/>
            <p:cNvSpPr>
              <a:spLocks noChangeShapeType="1"/>
            </p:cNvSpPr>
            <p:nvPr/>
          </p:nvSpPr>
          <p:spPr bwMode="auto">
            <a:xfrm flipV="1">
              <a:off x="1680" y="2640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95602" name="Line 18"/>
          <p:cNvSpPr>
            <a:spLocks noChangeShapeType="1"/>
          </p:cNvSpPr>
          <p:nvPr/>
        </p:nvSpPr>
        <p:spPr bwMode="auto">
          <a:xfrm>
            <a:off x="5562600" y="4191000"/>
            <a:ext cx="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5603" name="Line 19"/>
          <p:cNvSpPr>
            <a:spLocks noChangeShapeType="1"/>
          </p:cNvSpPr>
          <p:nvPr/>
        </p:nvSpPr>
        <p:spPr bwMode="auto">
          <a:xfrm>
            <a:off x="5257800" y="4191000"/>
            <a:ext cx="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5604" name="Line 20"/>
          <p:cNvSpPr>
            <a:spLocks noChangeShapeType="1"/>
          </p:cNvSpPr>
          <p:nvPr/>
        </p:nvSpPr>
        <p:spPr bwMode="auto">
          <a:xfrm flipV="1">
            <a:off x="6553200" y="4191000"/>
            <a:ext cx="0" cy="1066800"/>
          </a:xfrm>
          <a:prstGeom prst="line">
            <a:avLst/>
          </a:prstGeom>
          <a:noFill/>
          <a:ln w="28575">
            <a:solidFill>
              <a:srgbClr val="34BE5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5605" name="Line 21"/>
          <p:cNvSpPr>
            <a:spLocks noChangeShapeType="1"/>
          </p:cNvSpPr>
          <p:nvPr/>
        </p:nvSpPr>
        <p:spPr bwMode="auto">
          <a:xfrm>
            <a:off x="7010400" y="4191000"/>
            <a:ext cx="0" cy="1066800"/>
          </a:xfrm>
          <a:prstGeom prst="line">
            <a:avLst/>
          </a:prstGeom>
          <a:noFill/>
          <a:ln w="28575">
            <a:solidFill>
              <a:srgbClr val="FF6FC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5606" name="Text Box 22"/>
          <p:cNvSpPr txBox="1">
            <a:spLocks noChangeArrowheads="1"/>
          </p:cNvSpPr>
          <p:nvPr/>
        </p:nvSpPr>
        <p:spPr bwMode="auto">
          <a:xfrm>
            <a:off x="2895600" y="5410200"/>
            <a:ext cx="1349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/>
              <a:t>Generation</a:t>
            </a:r>
          </a:p>
        </p:txBody>
      </p:sp>
      <p:sp>
        <p:nvSpPr>
          <p:cNvPr id="195607" name="Text Box 23"/>
          <p:cNvSpPr txBox="1">
            <a:spLocks noChangeArrowheads="1"/>
          </p:cNvSpPr>
          <p:nvPr/>
        </p:nvSpPr>
        <p:spPr bwMode="auto">
          <a:xfrm>
            <a:off x="5172075" y="5424488"/>
            <a:ext cx="815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/>
              <a:t>Load</a:t>
            </a:r>
          </a:p>
        </p:txBody>
      </p:sp>
      <p:sp>
        <p:nvSpPr>
          <p:cNvPr id="195608" name="Text Box 24"/>
          <p:cNvSpPr txBox="1">
            <a:spLocks noChangeArrowheads="1"/>
          </p:cNvSpPr>
          <p:nvPr/>
        </p:nvSpPr>
        <p:spPr bwMode="auto">
          <a:xfrm>
            <a:off x="6172200" y="5410200"/>
            <a:ext cx="1654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/>
              <a:t>Interchanges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Balancing production and consumption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524000"/>
            <a:ext cx="8229600" cy="4876800"/>
          </a:xfrm>
        </p:spPr>
        <p:txBody>
          <a:bodyPr/>
          <a:lstStyle/>
          <a:p>
            <a:r>
              <a:rPr lang="en-GB"/>
              <a:t>If production = consumption, frequency remains constant</a:t>
            </a:r>
          </a:p>
          <a:p>
            <a:r>
              <a:rPr lang="en-GB"/>
              <a:t>In practice:</a:t>
            </a:r>
          </a:p>
          <a:p>
            <a:pPr lvl="1"/>
            <a:r>
              <a:rPr lang="en-GB"/>
              <a:t>Constant fluctuations in the load</a:t>
            </a:r>
          </a:p>
          <a:p>
            <a:pPr lvl="1"/>
            <a:r>
              <a:rPr lang="en-GB"/>
              <a:t>Inaccurate control of the generation</a:t>
            </a:r>
          </a:p>
          <a:p>
            <a:pPr lvl="1"/>
            <a:r>
              <a:rPr lang="en-GB"/>
              <a:t>Sudden outages of generators and interconnectors</a:t>
            </a:r>
          </a:p>
          <a:p>
            <a:r>
              <a:rPr lang="en-GB"/>
              <a:t>Excess load causes a drop in frequency</a:t>
            </a:r>
          </a:p>
          <a:p>
            <a:r>
              <a:rPr lang="en-GB"/>
              <a:t>Excess generation causes an increase in frequency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9B67A5-0C38-5E40-A4B5-D0472EAB481D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Balancing production and consumption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Generators can only operate within a narrow range of frequencies</a:t>
            </a:r>
          </a:p>
          <a:p>
            <a:pPr lvl="1"/>
            <a:r>
              <a:rPr lang="en-GB"/>
              <a:t>Protection system disconnects generators when frequency is too high or too low</a:t>
            </a:r>
          </a:p>
          <a:p>
            <a:pPr lvl="1"/>
            <a:r>
              <a:rPr lang="en-GB"/>
              <a:t>Causes further imbalance between load and generation</a:t>
            </a:r>
          </a:p>
          <a:p>
            <a:r>
              <a:rPr lang="en-GB"/>
              <a:t>System operator must maintain the frequency within limits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38FAD4-FE78-E74A-BD2F-0AF26AC69906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Introduction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524000"/>
            <a:ext cx="8447087" cy="4602163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Electricity markets rely on the power system infrastructure</a:t>
            </a:r>
          </a:p>
          <a:p>
            <a:r>
              <a:rPr lang="en-GB" dirty="0"/>
              <a:t>Participants have no choice to use a different system</a:t>
            </a:r>
          </a:p>
          <a:p>
            <a:r>
              <a:rPr lang="en-GB" dirty="0"/>
              <a:t>Cost to consumers of outages is very high</a:t>
            </a:r>
          </a:p>
          <a:p>
            <a:r>
              <a:rPr lang="en-GB" dirty="0"/>
              <a:t>Consumers have expectations for continuity of service</a:t>
            </a:r>
          </a:p>
          <a:p>
            <a:r>
              <a:rPr lang="en-GB" dirty="0"/>
              <a:t>Avoiding outages requires an awareness of the whole system</a:t>
            </a:r>
          </a:p>
          <a:p>
            <a:r>
              <a:rPr lang="en-GB" dirty="0"/>
              <a:t>System operator is responsible for avoiding outages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920863-7AB2-CA46-BE07-E84BCFF5D211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Balancing production and consumption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Rate of change in frequency inversely proportional to the total inertia of generators and rotating loads</a:t>
            </a:r>
          </a:p>
          <a:p>
            <a:r>
              <a:rPr lang="en-GB" sz="2800" dirty="0"/>
              <a:t>Frequency changes are much smaller in large interconnected systems than in small isolated systems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574CE3-82BD-DA46-8867-E46BD57E45FA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Balancing production and consumption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2800" dirty="0"/>
              <a:t>Local imbalance in an interconnected system causes a change in tie-line flows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Inadvertent flows can overload the tie-lines </a:t>
            </a:r>
          </a:p>
          <a:p>
            <a:r>
              <a:rPr lang="en-GB" sz="2800" dirty="0"/>
              <a:t>Protection system may disconnect these lines</a:t>
            </a:r>
          </a:p>
          <a:p>
            <a:r>
              <a:rPr lang="en-GB" sz="2800" dirty="0"/>
              <a:t>Could lead to further imbalance between load and generation</a:t>
            </a:r>
          </a:p>
          <a:p>
            <a:r>
              <a:rPr lang="en-GB" sz="2800" dirty="0"/>
              <a:t>Each system must remain in balance</a:t>
            </a:r>
          </a:p>
          <a:p>
            <a:endParaRPr lang="en-GB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574CE3-82BD-DA46-8867-E46BD57E45FA}" type="slidenum">
              <a:rPr lang="en-US"/>
              <a:pPr/>
              <a:t>21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371600" y="2204864"/>
            <a:ext cx="6477000" cy="1890713"/>
            <a:chOff x="1371600" y="2924944"/>
            <a:chExt cx="6477000" cy="1890713"/>
          </a:xfrm>
        </p:grpSpPr>
        <p:sp>
          <p:nvSpPr>
            <p:cNvPr id="199684" name="Oval 4"/>
            <p:cNvSpPr>
              <a:spLocks noChangeArrowheads="1"/>
            </p:cNvSpPr>
            <p:nvPr/>
          </p:nvSpPr>
          <p:spPr bwMode="auto">
            <a:xfrm>
              <a:off x="1371600" y="2924944"/>
              <a:ext cx="2590800" cy="1447800"/>
            </a:xfrm>
            <a:prstGeom prst="ellipse">
              <a:avLst/>
            </a:prstGeom>
            <a:solidFill>
              <a:srgbClr val="D22332"/>
            </a:solidFill>
            <a:ln w="28575">
              <a:solidFill>
                <a:srgbClr val="D2233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9685" name="Oval 5"/>
            <p:cNvSpPr>
              <a:spLocks noChangeArrowheads="1"/>
            </p:cNvSpPr>
            <p:nvPr/>
          </p:nvSpPr>
          <p:spPr bwMode="auto">
            <a:xfrm>
              <a:off x="5257800" y="2924944"/>
              <a:ext cx="2590800" cy="1447800"/>
            </a:xfrm>
            <a:prstGeom prst="ellipse">
              <a:avLst/>
            </a:prstGeom>
            <a:solidFill>
              <a:srgbClr val="34BE52"/>
            </a:solidFill>
            <a:ln w="28575">
              <a:solidFill>
                <a:srgbClr val="34BE5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9686" name="Line 6"/>
            <p:cNvSpPr>
              <a:spLocks noChangeShapeType="1"/>
            </p:cNvSpPr>
            <p:nvPr/>
          </p:nvSpPr>
          <p:spPr bwMode="auto">
            <a:xfrm>
              <a:off x="3276600" y="3305944"/>
              <a:ext cx="0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9687" name="Line 7"/>
            <p:cNvSpPr>
              <a:spLocks noChangeShapeType="1"/>
            </p:cNvSpPr>
            <p:nvPr/>
          </p:nvSpPr>
          <p:spPr bwMode="auto">
            <a:xfrm>
              <a:off x="5867400" y="3305944"/>
              <a:ext cx="0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9688" name="Line 8"/>
            <p:cNvSpPr>
              <a:spLocks noChangeShapeType="1"/>
            </p:cNvSpPr>
            <p:nvPr/>
          </p:nvSpPr>
          <p:spPr bwMode="auto">
            <a:xfrm>
              <a:off x="3276600" y="3458344"/>
              <a:ext cx="2590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9689" name="Line 9"/>
            <p:cNvSpPr>
              <a:spLocks noChangeShapeType="1"/>
            </p:cNvSpPr>
            <p:nvPr/>
          </p:nvSpPr>
          <p:spPr bwMode="auto">
            <a:xfrm>
              <a:off x="3276600" y="3839344"/>
              <a:ext cx="2590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99690" name="Group 10"/>
            <p:cNvGrpSpPr>
              <a:grpSpLocks/>
            </p:cNvGrpSpPr>
            <p:nvPr/>
          </p:nvGrpSpPr>
          <p:grpSpPr bwMode="auto">
            <a:xfrm>
              <a:off x="6705600" y="3534544"/>
              <a:ext cx="304800" cy="533400"/>
              <a:chOff x="1488" y="2640"/>
              <a:chExt cx="384" cy="720"/>
            </a:xfrm>
          </p:grpSpPr>
          <p:sp>
            <p:nvSpPr>
              <p:cNvPr id="199691" name="Oval 11"/>
              <p:cNvSpPr>
                <a:spLocks noChangeArrowheads="1"/>
              </p:cNvSpPr>
              <p:nvPr/>
            </p:nvSpPr>
            <p:spPr bwMode="auto">
              <a:xfrm>
                <a:off x="1488" y="2976"/>
                <a:ext cx="384" cy="384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9692" name="Line 12"/>
              <p:cNvSpPr>
                <a:spLocks noChangeShapeType="1"/>
              </p:cNvSpPr>
              <p:nvPr/>
            </p:nvSpPr>
            <p:spPr bwMode="auto">
              <a:xfrm flipV="1">
                <a:off x="1680" y="2640"/>
                <a:ext cx="0" cy="3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99693" name="Line 13"/>
            <p:cNvSpPr>
              <a:spLocks noChangeShapeType="1"/>
            </p:cNvSpPr>
            <p:nvPr/>
          </p:nvSpPr>
          <p:spPr bwMode="auto">
            <a:xfrm flipV="1">
              <a:off x="6551613" y="3601219"/>
              <a:ext cx="609600" cy="6096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9694" name="Line 14"/>
            <p:cNvSpPr>
              <a:spLocks noChangeShapeType="1"/>
            </p:cNvSpPr>
            <p:nvPr/>
          </p:nvSpPr>
          <p:spPr bwMode="auto">
            <a:xfrm rot="5400000" flipV="1">
              <a:off x="6553200" y="3610744"/>
              <a:ext cx="609600" cy="6096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9695" name="Line 15"/>
            <p:cNvSpPr>
              <a:spLocks noChangeShapeType="1"/>
            </p:cNvSpPr>
            <p:nvPr/>
          </p:nvSpPr>
          <p:spPr bwMode="auto">
            <a:xfrm>
              <a:off x="4038600" y="4220344"/>
              <a:ext cx="9906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9696" name="Text Box 16"/>
            <p:cNvSpPr txBox="1">
              <a:spLocks noChangeArrowheads="1"/>
            </p:cNvSpPr>
            <p:nvPr/>
          </p:nvSpPr>
          <p:spPr bwMode="auto">
            <a:xfrm>
              <a:off x="3657600" y="4448944"/>
              <a:ext cx="18288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/>
                <a:t>Inadvertent flow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280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Balancing production and consumption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Minor frequency deviations and inadvertent flows are not an immediate threat</a:t>
            </a:r>
          </a:p>
          <a:p>
            <a:r>
              <a:rPr lang="en-GB" dirty="0"/>
              <a:t>However, they weaken the system</a:t>
            </a:r>
          </a:p>
          <a:p>
            <a:r>
              <a:rPr lang="en-GB" dirty="0"/>
              <a:t>Must be corrected quickly so the system can withstand further problems</a:t>
            </a:r>
          </a:p>
          <a:p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B4598B-2F75-404C-950C-D3F0F98B0DAC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Example: load over 5 periods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308345-B980-8349-8D54-EC94445520A5}" type="slidenum">
              <a:rPr lang="en-US"/>
              <a:pPr/>
              <a:t>23</a:t>
            </a:fld>
            <a:endParaRPr lang="en-US"/>
          </a:p>
        </p:txBody>
      </p:sp>
      <p:sp>
        <p:nvSpPr>
          <p:cNvPr id="251907" name="Rectangle 1027"/>
          <p:cNvSpPr>
            <a:spLocks noChangeArrowheads="1"/>
          </p:cNvSpPr>
          <p:nvPr/>
        </p:nvSpPr>
        <p:spPr bwMode="auto">
          <a:xfrm>
            <a:off x="457200" y="1371600"/>
            <a:ext cx="8534400" cy="5029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08" name="Line 1028"/>
          <p:cNvSpPr>
            <a:spLocks noChangeShapeType="1"/>
          </p:cNvSpPr>
          <p:nvPr/>
        </p:nvSpPr>
        <p:spPr bwMode="auto">
          <a:xfrm>
            <a:off x="2616200" y="1651000"/>
            <a:ext cx="3175" cy="41735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09" name="Line 1029"/>
          <p:cNvSpPr>
            <a:spLocks noChangeShapeType="1"/>
          </p:cNvSpPr>
          <p:nvPr/>
        </p:nvSpPr>
        <p:spPr bwMode="auto">
          <a:xfrm>
            <a:off x="4168775" y="1651000"/>
            <a:ext cx="1588" cy="41735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10" name="Line 1030"/>
          <p:cNvSpPr>
            <a:spLocks noChangeShapeType="1"/>
          </p:cNvSpPr>
          <p:nvPr/>
        </p:nvSpPr>
        <p:spPr bwMode="auto">
          <a:xfrm>
            <a:off x="5721350" y="1651000"/>
            <a:ext cx="3175" cy="41735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11" name="Line 1031"/>
          <p:cNvSpPr>
            <a:spLocks noChangeShapeType="1"/>
          </p:cNvSpPr>
          <p:nvPr/>
        </p:nvSpPr>
        <p:spPr bwMode="auto">
          <a:xfrm>
            <a:off x="7273925" y="1651000"/>
            <a:ext cx="1588" cy="41735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12" name="Line 1032"/>
          <p:cNvSpPr>
            <a:spLocks noChangeShapeType="1"/>
          </p:cNvSpPr>
          <p:nvPr/>
        </p:nvSpPr>
        <p:spPr bwMode="auto">
          <a:xfrm>
            <a:off x="8826500" y="1651000"/>
            <a:ext cx="3175" cy="41735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13" name="Rectangle 1033"/>
          <p:cNvSpPr>
            <a:spLocks noChangeArrowheads="1"/>
          </p:cNvSpPr>
          <p:nvPr/>
        </p:nvSpPr>
        <p:spPr bwMode="auto">
          <a:xfrm>
            <a:off x="1055688" y="1644650"/>
            <a:ext cx="7762875" cy="4173538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14" name="Line 1034"/>
          <p:cNvSpPr>
            <a:spLocks noChangeShapeType="1"/>
          </p:cNvSpPr>
          <p:nvPr/>
        </p:nvSpPr>
        <p:spPr bwMode="auto">
          <a:xfrm>
            <a:off x="1063625" y="1651000"/>
            <a:ext cx="1588" cy="417353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15" name="Line 1035"/>
          <p:cNvSpPr>
            <a:spLocks noChangeShapeType="1"/>
          </p:cNvSpPr>
          <p:nvPr/>
        </p:nvSpPr>
        <p:spPr bwMode="auto">
          <a:xfrm>
            <a:off x="1008063" y="5824538"/>
            <a:ext cx="55562" cy="3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16" name="Line 1036"/>
          <p:cNvSpPr>
            <a:spLocks noChangeShapeType="1"/>
          </p:cNvSpPr>
          <p:nvPr/>
        </p:nvSpPr>
        <p:spPr bwMode="auto">
          <a:xfrm>
            <a:off x="1008063" y="5130800"/>
            <a:ext cx="55562" cy="47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17" name="Line 1037"/>
          <p:cNvSpPr>
            <a:spLocks noChangeShapeType="1"/>
          </p:cNvSpPr>
          <p:nvPr/>
        </p:nvSpPr>
        <p:spPr bwMode="auto">
          <a:xfrm>
            <a:off x="1011238" y="4419600"/>
            <a:ext cx="55562" cy="47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18" name="Line 1038"/>
          <p:cNvSpPr>
            <a:spLocks noChangeShapeType="1"/>
          </p:cNvSpPr>
          <p:nvPr/>
        </p:nvSpPr>
        <p:spPr bwMode="auto">
          <a:xfrm>
            <a:off x="1008063" y="3740150"/>
            <a:ext cx="55562" cy="3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19" name="Line 1039"/>
          <p:cNvSpPr>
            <a:spLocks noChangeShapeType="1"/>
          </p:cNvSpPr>
          <p:nvPr/>
        </p:nvSpPr>
        <p:spPr bwMode="auto">
          <a:xfrm>
            <a:off x="1008063" y="3041650"/>
            <a:ext cx="55562" cy="3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20" name="Line 1040"/>
          <p:cNvSpPr>
            <a:spLocks noChangeShapeType="1"/>
          </p:cNvSpPr>
          <p:nvPr/>
        </p:nvSpPr>
        <p:spPr bwMode="auto">
          <a:xfrm>
            <a:off x="1008063" y="2347913"/>
            <a:ext cx="55562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21" name="Line 1041"/>
          <p:cNvSpPr>
            <a:spLocks noChangeShapeType="1"/>
          </p:cNvSpPr>
          <p:nvPr/>
        </p:nvSpPr>
        <p:spPr bwMode="auto">
          <a:xfrm>
            <a:off x="1008063" y="1651000"/>
            <a:ext cx="55562" cy="3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22" name="Line 1042"/>
          <p:cNvSpPr>
            <a:spLocks noChangeShapeType="1"/>
          </p:cNvSpPr>
          <p:nvPr/>
        </p:nvSpPr>
        <p:spPr bwMode="auto">
          <a:xfrm>
            <a:off x="1063625" y="5824538"/>
            <a:ext cx="7762875" cy="3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23" name="Line 1043"/>
          <p:cNvSpPr>
            <a:spLocks noChangeShapeType="1"/>
          </p:cNvSpPr>
          <p:nvPr/>
        </p:nvSpPr>
        <p:spPr bwMode="auto">
          <a:xfrm flipV="1">
            <a:off x="1063625" y="5824538"/>
            <a:ext cx="1588" cy="3651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24" name="Line 1044"/>
          <p:cNvSpPr>
            <a:spLocks noChangeShapeType="1"/>
          </p:cNvSpPr>
          <p:nvPr/>
        </p:nvSpPr>
        <p:spPr bwMode="auto">
          <a:xfrm flipV="1">
            <a:off x="1841500" y="5824538"/>
            <a:ext cx="3175" cy="3651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25" name="Line 1045"/>
          <p:cNvSpPr>
            <a:spLocks noChangeShapeType="1"/>
          </p:cNvSpPr>
          <p:nvPr/>
        </p:nvSpPr>
        <p:spPr bwMode="auto">
          <a:xfrm flipV="1">
            <a:off x="2616200" y="5824538"/>
            <a:ext cx="3175" cy="3651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26" name="Line 1046"/>
          <p:cNvSpPr>
            <a:spLocks noChangeShapeType="1"/>
          </p:cNvSpPr>
          <p:nvPr/>
        </p:nvSpPr>
        <p:spPr bwMode="auto">
          <a:xfrm flipV="1">
            <a:off x="3392488" y="5824538"/>
            <a:ext cx="3175" cy="3651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27" name="Line 1047"/>
          <p:cNvSpPr>
            <a:spLocks noChangeShapeType="1"/>
          </p:cNvSpPr>
          <p:nvPr/>
        </p:nvSpPr>
        <p:spPr bwMode="auto">
          <a:xfrm flipV="1">
            <a:off x="4168775" y="5824538"/>
            <a:ext cx="1588" cy="3651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28" name="Line 1048"/>
          <p:cNvSpPr>
            <a:spLocks noChangeShapeType="1"/>
          </p:cNvSpPr>
          <p:nvPr/>
        </p:nvSpPr>
        <p:spPr bwMode="auto">
          <a:xfrm flipV="1">
            <a:off x="4946650" y="5824538"/>
            <a:ext cx="1588" cy="3651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29" name="Line 1049"/>
          <p:cNvSpPr>
            <a:spLocks noChangeShapeType="1"/>
          </p:cNvSpPr>
          <p:nvPr/>
        </p:nvSpPr>
        <p:spPr bwMode="auto">
          <a:xfrm flipV="1">
            <a:off x="5721350" y="5824538"/>
            <a:ext cx="3175" cy="3651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30" name="Line 1050"/>
          <p:cNvSpPr>
            <a:spLocks noChangeShapeType="1"/>
          </p:cNvSpPr>
          <p:nvPr/>
        </p:nvSpPr>
        <p:spPr bwMode="auto">
          <a:xfrm flipV="1">
            <a:off x="6497638" y="5824538"/>
            <a:ext cx="3175" cy="3651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31" name="Line 1051"/>
          <p:cNvSpPr>
            <a:spLocks noChangeShapeType="1"/>
          </p:cNvSpPr>
          <p:nvPr/>
        </p:nvSpPr>
        <p:spPr bwMode="auto">
          <a:xfrm flipV="1">
            <a:off x="7273925" y="5824538"/>
            <a:ext cx="1588" cy="3651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32" name="Line 1052"/>
          <p:cNvSpPr>
            <a:spLocks noChangeShapeType="1"/>
          </p:cNvSpPr>
          <p:nvPr/>
        </p:nvSpPr>
        <p:spPr bwMode="auto">
          <a:xfrm flipV="1">
            <a:off x="8048625" y="5824538"/>
            <a:ext cx="3175" cy="3651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33" name="Line 1053"/>
          <p:cNvSpPr>
            <a:spLocks noChangeShapeType="1"/>
          </p:cNvSpPr>
          <p:nvPr/>
        </p:nvSpPr>
        <p:spPr bwMode="auto">
          <a:xfrm flipV="1">
            <a:off x="8826500" y="5824538"/>
            <a:ext cx="3175" cy="3651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34" name="Line 1054"/>
          <p:cNvSpPr>
            <a:spLocks noChangeShapeType="1"/>
          </p:cNvSpPr>
          <p:nvPr/>
        </p:nvSpPr>
        <p:spPr bwMode="auto">
          <a:xfrm flipV="1">
            <a:off x="1063625" y="5824538"/>
            <a:ext cx="1588" cy="508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35" name="Line 1055"/>
          <p:cNvSpPr>
            <a:spLocks noChangeShapeType="1"/>
          </p:cNvSpPr>
          <p:nvPr/>
        </p:nvSpPr>
        <p:spPr bwMode="auto">
          <a:xfrm flipV="1">
            <a:off x="2616200" y="5824538"/>
            <a:ext cx="3175" cy="508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36" name="Line 1056"/>
          <p:cNvSpPr>
            <a:spLocks noChangeShapeType="1"/>
          </p:cNvSpPr>
          <p:nvPr/>
        </p:nvSpPr>
        <p:spPr bwMode="auto">
          <a:xfrm flipV="1">
            <a:off x="4168775" y="5824538"/>
            <a:ext cx="1588" cy="508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37" name="Line 1057"/>
          <p:cNvSpPr>
            <a:spLocks noChangeShapeType="1"/>
          </p:cNvSpPr>
          <p:nvPr/>
        </p:nvSpPr>
        <p:spPr bwMode="auto">
          <a:xfrm flipV="1">
            <a:off x="5721350" y="5824538"/>
            <a:ext cx="3175" cy="508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38" name="Line 1058"/>
          <p:cNvSpPr>
            <a:spLocks noChangeShapeType="1"/>
          </p:cNvSpPr>
          <p:nvPr/>
        </p:nvSpPr>
        <p:spPr bwMode="auto">
          <a:xfrm flipV="1">
            <a:off x="7273925" y="5824538"/>
            <a:ext cx="1588" cy="508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39" name="Line 1059"/>
          <p:cNvSpPr>
            <a:spLocks noChangeShapeType="1"/>
          </p:cNvSpPr>
          <p:nvPr/>
        </p:nvSpPr>
        <p:spPr bwMode="auto">
          <a:xfrm flipV="1">
            <a:off x="8826500" y="5824538"/>
            <a:ext cx="3175" cy="508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40" name="Rectangle 1060"/>
          <p:cNvSpPr>
            <a:spLocks noChangeArrowheads="1"/>
          </p:cNvSpPr>
          <p:nvPr/>
        </p:nvSpPr>
        <p:spPr bwMode="auto">
          <a:xfrm>
            <a:off x="817563" y="5734050"/>
            <a:ext cx="119062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Geneva" charset="0"/>
              </a:rPr>
              <a:t>0</a:t>
            </a:r>
            <a:endParaRPr lang="en-GB" sz="1400">
              <a:solidFill>
                <a:srgbClr val="FC0128"/>
              </a:solidFill>
              <a:latin typeface="Helvetica" charset="0"/>
            </a:endParaRPr>
          </a:p>
        </p:txBody>
      </p:sp>
      <p:sp>
        <p:nvSpPr>
          <p:cNvPr id="251941" name="Rectangle 1061"/>
          <p:cNvSpPr>
            <a:spLocks noChangeArrowheads="1"/>
          </p:cNvSpPr>
          <p:nvPr/>
        </p:nvSpPr>
        <p:spPr bwMode="auto">
          <a:xfrm>
            <a:off x="708025" y="5040313"/>
            <a:ext cx="238125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Geneva" charset="0"/>
              </a:rPr>
              <a:t>50</a:t>
            </a:r>
            <a:endParaRPr lang="en-GB" sz="1400">
              <a:solidFill>
                <a:srgbClr val="FC0128"/>
              </a:solidFill>
              <a:latin typeface="Helvetica" charset="0"/>
            </a:endParaRPr>
          </a:p>
        </p:txBody>
      </p:sp>
      <p:sp>
        <p:nvSpPr>
          <p:cNvPr id="251942" name="Rectangle 1062"/>
          <p:cNvSpPr>
            <a:spLocks noChangeArrowheads="1"/>
          </p:cNvSpPr>
          <p:nvPr/>
        </p:nvSpPr>
        <p:spPr bwMode="auto">
          <a:xfrm>
            <a:off x="600075" y="4341813"/>
            <a:ext cx="357188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Geneva" charset="0"/>
              </a:rPr>
              <a:t>100</a:t>
            </a:r>
            <a:endParaRPr lang="en-GB" sz="1400">
              <a:solidFill>
                <a:srgbClr val="FC0128"/>
              </a:solidFill>
              <a:latin typeface="Helvetica" charset="0"/>
            </a:endParaRPr>
          </a:p>
        </p:txBody>
      </p:sp>
      <p:sp>
        <p:nvSpPr>
          <p:cNvPr id="251943" name="Rectangle 1063"/>
          <p:cNvSpPr>
            <a:spLocks noChangeArrowheads="1"/>
          </p:cNvSpPr>
          <p:nvPr/>
        </p:nvSpPr>
        <p:spPr bwMode="auto">
          <a:xfrm>
            <a:off x="600075" y="3648075"/>
            <a:ext cx="357188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Geneva" charset="0"/>
              </a:rPr>
              <a:t>150</a:t>
            </a:r>
            <a:endParaRPr lang="en-GB" sz="1400">
              <a:solidFill>
                <a:srgbClr val="FC0128"/>
              </a:solidFill>
              <a:latin typeface="Helvetica" charset="0"/>
            </a:endParaRPr>
          </a:p>
        </p:txBody>
      </p:sp>
      <p:sp>
        <p:nvSpPr>
          <p:cNvPr id="251944" name="Rectangle 1064"/>
          <p:cNvSpPr>
            <a:spLocks noChangeArrowheads="1"/>
          </p:cNvSpPr>
          <p:nvPr/>
        </p:nvSpPr>
        <p:spPr bwMode="auto">
          <a:xfrm>
            <a:off x="600075" y="2952750"/>
            <a:ext cx="357188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Geneva" charset="0"/>
              </a:rPr>
              <a:t>200</a:t>
            </a:r>
            <a:endParaRPr lang="en-GB" sz="1400">
              <a:solidFill>
                <a:srgbClr val="FC0128"/>
              </a:solidFill>
              <a:latin typeface="Helvetica" charset="0"/>
            </a:endParaRPr>
          </a:p>
        </p:txBody>
      </p:sp>
      <p:sp>
        <p:nvSpPr>
          <p:cNvPr id="251945" name="Rectangle 1065"/>
          <p:cNvSpPr>
            <a:spLocks noChangeArrowheads="1"/>
          </p:cNvSpPr>
          <p:nvPr/>
        </p:nvSpPr>
        <p:spPr bwMode="auto">
          <a:xfrm>
            <a:off x="600075" y="2259013"/>
            <a:ext cx="357188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Geneva" charset="0"/>
              </a:rPr>
              <a:t>250</a:t>
            </a:r>
            <a:endParaRPr lang="en-GB" sz="1400">
              <a:solidFill>
                <a:srgbClr val="FC0128"/>
              </a:solidFill>
              <a:latin typeface="Helvetica" charset="0"/>
            </a:endParaRPr>
          </a:p>
        </p:txBody>
      </p:sp>
      <p:sp>
        <p:nvSpPr>
          <p:cNvPr id="251946" name="Rectangle 1066"/>
          <p:cNvSpPr>
            <a:spLocks noChangeArrowheads="1"/>
          </p:cNvSpPr>
          <p:nvPr/>
        </p:nvSpPr>
        <p:spPr bwMode="auto">
          <a:xfrm>
            <a:off x="600075" y="1560513"/>
            <a:ext cx="357188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Geneva" charset="0"/>
              </a:rPr>
              <a:t>300</a:t>
            </a:r>
            <a:endParaRPr lang="en-GB" sz="1400">
              <a:solidFill>
                <a:srgbClr val="FC0128"/>
              </a:solidFill>
              <a:latin typeface="Helvetica" charset="0"/>
            </a:endParaRPr>
          </a:p>
        </p:txBody>
      </p:sp>
      <p:sp>
        <p:nvSpPr>
          <p:cNvPr id="251947" name="Rectangle 1067"/>
          <p:cNvSpPr>
            <a:spLocks noChangeArrowheads="1"/>
          </p:cNvSpPr>
          <p:nvPr/>
        </p:nvSpPr>
        <p:spPr bwMode="auto">
          <a:xfrm>
            <a:off x="1763713" y="6096000"/>
            <a:ext cx="119062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Geneva" charset="0"/>
              </a:rPr>
              <a:t>1</a:t>
            </a:r>
            <a:endParaRPr lang="en-GB" sz="1400">
              <a:solidFill>
                <a:srgbClr val="FC0128"/>
              </a:solidFill>
              <a:latin typeface="Helvetica" charset="0"/>
            </a:endParaRPr>
          </a:p>
        </p:txBody>
      </p:sp>
      <p:sp>
        <p:nvSpPr>
          <p:cNvPr id="251948" name="Rectangle 1068"/>
          <p:cNvSpPr>
            <a:spLocks noChangeArrowheads="1"/>
          </p:cNvSpPr>
          <p:nvPr/>
        </p:nvSpPr>
        <p:spPr bwMode="auto">
          <a:xfrm>
            <a:off x="3327400" y="6096000"/>
            <a:ext cx="119063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Geneva" charset="0"/>
              </a:rPr>
              <a:t>2</a:t>
            </a:r>
            <a:endParaRPr lang="en-GB" sz="1400">
              <a:solidFill>
                <a:srgbClr val="FC0128"/>
              </a:solidFill>
              <a:latin typeface="Helvetica" charset="0"/>
            </a:endParaRPr>
          </a:p>
        </p:txBody>
      </p:sp>
      <p:sp>
        <p:nvSpPr>
          <p:cNvPr id="251949" name="Rectangle 1069"/>
          <p:cNvSpPr>
            <a:spLocks noChangeArrowheads="1"/>
          </p:cNvSpPr>
          <p:nvPr/>
        </p:nvSpPr>
        <p:spPr bwMode="auto">
          <a:xfrm>
            <a:off x="4881563" y="6100763"/>
            <a:ext cx="119062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Geneva" charset="0"/>
              </a:rPr>
              <a:t>3</a:t>
            </a:r>
            <a:endParaRPr lang="en-GB" sz="1400">
              <a:solidFill>
                <a:srgbClr val="FC0128"/>
              </a:solidFill>
              <a:latin typeface="Helvetica" charset="0"/>
            </a:endParaRPr>
          </a:p>
        </p:txBody>
      </p:sp>
      <p:sp>
        <p:nvSpPr>
          <p:cNvPr id="251950" name="Rectangle 1070"/>
          <p:cNvSpPr>
            <a:spLocks noChangeArrowheads="1"/>
          </p:cNvSpPr>
          <p:nvPr/>
        </p:nvSpPr>
        <p:spPr bwMode="auto">
          <a:xfrm>
            <a:off x="6427788" y="6096000"/>
            <a:ext cx="119062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Geneva" charset="0"/>
              </a:rPr>
              <a:t>4</a:t>
            </a:r>
            <a:endParaRPr lang="en-GB" sz="1400">
              <a:solidFill>
                <a:srgbClr val="FC0128"/>
              </a:solidFill>
              <a:latin typeface="Helvetica" charset="0"/>
            </a:endParaRPr>
          </a:p>
        </p:txBody>
      </p:sp>
      <p:sp>
        <p:nvSpPr>
          <p:cNvPr id="251951" name="Rectangle 1071"/>
          <p:cNvSpPr>
            <a:spLocks noChangeArrowheads="1"/>
          </p:cNvSpPr>
          <p:nvPr/>
        </p:nvSpPr>
        <p:spPr bwMode="auto">
          <a:xfrm>
            <a:off x="7964488" y="6096000"/>
            <a:ext cx="119062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Geneva" charset="0"/>
              </a:rPr>
              <a:t>5</a:t>
            </a:r>
            <a:endParaRPr lang="en-GB" sz="1400">
              <a:solidFill>
                <a:srgbClr val="FC0128"/>
              </a:solidFill>
              <a:latin typeface="Helvetica" charset="0"/>
            </a:endParaRPr>
          </a:p>
        </p:txBody>
      </p:sp>
      <p:sp>
        <p:nvSpPr>
          <p:cNvPr id="251952" name="Rectangle 1072"/>
          <p:cNvSpPr>
            <a:spLocks noChangeArrowheads="1"/>
          </p:cNvSpPr>
          <p:nvPr/>
        </p:nvSpPr>
        <p:spPr bwMode="auto">
          <a:xfrm>
            <a:off x="8421688" y="6051550"/>
            <a:ext cx="528637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Geneva" charset="0"/>
              </a:rPr>
              <a:t>Period</a:t>
            </a:r>
            <a:endParaRPr lang="en-GB" sz="1400">
              <a:solidFill>
                <a:srgbClr val="FC0128"/>
              </a:solidFill>
              <a:latin typeface="Helvetica" charset="0"/>
            </a:endParaRPr>
          </a:p>
        </p:txBody>
      </p:sp>
      <p:sp>
        <p:nvSpPr>
          <p:cNvPr id="251953" name="Rectangle 1073"/>
          <p:cNvSpPr>
            <a:spLocks noChangeArrowheads="1"/>
          </p:cNvSpPr>
          <p:nvPr/>
        </p:nvSpPr>
        <p:spPr bwMode="auto">
          <a:xfrm>
            <a:off x="1266825" y="1733550"/>
            <a:ext cx="941388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Geneva" charset="0"/>
              </a:rPr>
              <a:t>Load [MW]</a:t>
            </a:r>
            <a:endParaRPr lang="en-GB" sz="1400">
              <a:solidFill>
                <a:srgbClr val="FC0128"/>
              </a:solidFill>
              <a:latin typeface="Helvetica" charset="0"/>
            </a:endParaRPr>
          </a:p>
        </p:txBody>
      </p:sp>
      <p:sp>
        <p:nvSpPr>
          <p:cNvPr id="251954" name="Freeform 1074"/>
          <p:cNvSpPr>
            <a:spLocks/>
          </p:cNvSpPr>
          <p:nvPr/>
        </p:nvSpPr>
        <p:spPr bwMode="auto">
          <a:xfrm>
            <a:off x="1055688" y="1533525"/>
            <a:ext cx="7721600" cy="3246438"/>
          </a:xfrm>
          <a:custGeom>
            <a:avLst/>
            <a:gdLst>
              <a:gd name="T0" fmla="*/ 45 w 2957"/>
              <a:gd name="T1" fmla="*/ 1229 h 1348"/>
              <a:gd name="T2" fmla="*/ 105 w 2957"/>
              <a:gd name="T3" fmla="*/ 1348 h 1348"/>
              <a:gd name="T4" fmla="*/ 164 w 2957"/>
              <a:gd name="T5" fmla="*/ 1255 h 1348"/>
              <a:gd name="T6" fmla="*/ 223 w 2957"/>
              <a:gd name="T7" fmla="*/ 1347 h 1348"/>
              <a:gd name="T8" fmla="*/ 282 w 2957"/>
              <a:gd name="T9" fmla="*/ 1311 h 1348"/>
              <a:gd name="T10" fmla="*/ 342 w 2957"/>
              <a:gd name="T11" fmla="*/ 1176 h 1348"/>
              <a:gd name="T12" fmla="*/ 402 w 2957"/>
              <a:gd name="T13" fmla="*/ 1183 h 1348"/>
              <a:gd name="T14" fmla="*/ 460 w 2957"/>
              <a:gd name="T15" fmla="*/ 1198 h 1348"/>
              <a:gd name="T16" fmla="*/ 520 w 2957"/>
              <a:gd name="T17" fmla="*/ 1238 h 1348"/>
              <a:gd name="T18" fmla="*/ 580 w 2957"/>
              <a:gd name="T19" fmla="*/ 1097 h 1348"/>
              <a:gd name="T20" fmla="*/ 626 w 2957"/>
              <a:gd name="T21" fmla="*/ 1086 h 1348"/>
              <a:gd name="T22" fmla="*/ 685 w 2957"/>
              <a:gd name="T23" fmla="*/ 1065 h 1348"/>
              <a:gd name="T24" fmla="*/ 745 w 2957"/>
              <a:gd name="T25" fmla="*/ 1109 h 1348"/>
              <a:gd name="T26" fmla="*/ 803 w 2957"/>
              <a:gd name="T27" fmla="*/ 1002 h 1348"/>
              <a:gd name="T28" fmla="*/ 863 w 2957"/>
              <a:gd name="T29" fmla="*/ 1098 h 1348"/>
              <a:gd name="T30" fmla="*/ 923 w 2957"/>
              <a:gd name="T31" fmla="*/ 990 h 1348"/>
              <a:gd name="T32" fmla="*/ 982 w 2957"/>
              <a:gd name="T33" fmla="*/ 859 h 1348"/>
              <a:gd name="T34" fmla="*/ 1041 w 2957"/>
              <a:gd name="T35" fmla="*/ 885 h 1348"/>
              <a:gd name="T36" fmla="*/ 1100 w 2957"/>
              <a:gd name="T37" fmla="*/ 847 h 1348"/>
              <a:gd name="T38" fmla="*/ 1160 w 2957"/>
              <a:gd name="T39" fmla="*/ 865 h 1348"/>
              <a:gd name="T40" fmla="*/ 1205 w 2957"/>
              <a:gd name="T41" fmla="*/ 835 h 1348"/>
              <a:gd name="T42" fmla="*/ 1264 w 2957"/>
              <a:gd name="T43" fmla="*/ 870 h 1348"/>
              <a:gd name="T44" fmla="*/ 1323 w 2957"/>
              <a:gd name="T45" fmla="*/ 832 h 1348"/>
              <a:gd name="T46" fmla="*/ 1382 w 2957"/>
              <a:gd name="T47" fmla="*/ 783 h 1348"/>
              <a:gd name="T48" fmla="*/ 1442 w 2957"/>
              <a:gd name="T49" fmla="*/ 717 h 1348"/>
              <a:gd name="T50" fmla="*/ 1502 w 2957"/>
              <a:gd name="T51" fmla="*/ 732 h 1348"/>
              <a:gd name="T52" fmla="*/ 1560 w 2957"/>
              <a:gd name="T53" fmla="*/ 836 h 1348"/>
              <a:gd name="T54" fmla="*/ 1620 w 2957"/>
              <a:gd name="T55" fmla="*/ 793 h 1348"/>
              <a:gd name="T56" fmla="*/ 1680 w 2957"/>
              <a:gd name="T57" fmla="*/ 602 h 1348"/>
              <a:gd name="T58" fmla="*/ 1739 w 2957"/>
              <a:gd name="T59" fmla="*/ 536 h 1348"/>
              <a:gd name="T60" fmla="*/ 1784 w 2957"/>
              <a:gd name="T61" fmla="*/ 579 h 1348"/>
              <a:gd name="T62" fmla="*/ 1844 w 2957"/>
              <a:gd name="T63" fmla="*/ 308 h 1348"/>
              <a:gd name="T64" fmla="*/ 1902 w 2957"/>
              <a:gd name="T65" fmla="*/ 156 h 1348"/>
              <a:gd name="T66" fmla="*/ 1961 w 2957"/>
              <a:gd name="T67" fmla="*/ 0 h 1348"/>
              <a:gd name="T68" fmla="*/ 2021 w 2957"/>
              <a:gd name="T69" fmla="*/ 134 h 1348"/>
              <a:gd name="T70" fmla="*/ 2081 w 2957"/>
              <a:gd name="T71" fmla="*/ 59 h 1348"/>
              <a:gd name="T72" fmla="*/ 2139 w 2957"/>
              <a:gd name="T73" fmla="*/ 92 h 1348"/>
              <a:gd name="T74" fmla="*/ 2199 w 2957"/>
              <a:gd name="T75" fmla="*/ 69 h 1348"/>
              <a:gd name="T76" fmla="*/ 2259 w 2957"/>
              <a:gd name="T77" fmla="*/ 73 h 1348"/>
              <a:gd name="T78" fmla="*/ 2320 w 2957"/>
              <a:gd name="T79" fmla="*/ 185 h 1348"/>
              <a:gd name="T80" fmla="*/ 2378 w 2957"/>
              <a:gd name="T81" fmla="*/ 142 h 1348"/>
              <a:gd name="T82" fmla="*/ 2423 w 2957"/>
              <a:gd name="T83" fmla="*/ 145 h 1348"/>
              <a:gd name="T84" fmla="*/ 2482 w 2957"/>
              <a:gd name="T85" fmla="*/ 136 h 1348"/>
              <a:gd name="T86" fmla="*/ 2542 w 2957"/>
              <a:gd name="T87" fmla="*/ 177 h 1348"/>
              <a:gd name="T88" fmla="*/ 2602 w 2957"/>
              <a:gd name="T89" fmla="*/ 222 h 1348"/>
              <a:gd name="T90" fmla="*/ 2662 w 2957"/>
              <a:gd name="T91" fmla="*/ 295 h 1348"/>
              <a:gd name="T92" fmla="*/ 2720 w 2957"/>
              <a:gd name="T93" fmla="*/ 329 h 1348"/>
              <a:gd name="T94" fmla="*/ 2780 w 2957"/>
              <a:gd name="T95" fmla="*/ 418 h 1348"/>
              <a:gd name="T96" fmla="*/ 2839 w 2957"/>
              <a:gd name="T97" fmla="*/ 547 h 1348"/>
              <a:gd name="T98" fmla="*/ 2899 w 2957"/>
              <a:gd name="T99" fmla="*/ 625 h 1348"/>
              <a:gd name="T100" fmla="*/ 2957 w 2957"/>
              <a:gd name="T101" fmla="*/ 711 h 1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957" h="1348">
                <a:moveTo>
                  <a:pt x="0" y="1278"/>
                </a:moveTo>
                <a:lnTo>
                  <a:pt x="16" y="1166"/>
                </a:lnTo>
                <a:lnTo>
                  <a:pt x="30" y="1327"/>
                </a:lnTo>
                <a:lnTo>
                  <a:pt x="45" y="1229"/>
                </a:lnTo>
                <a:lnTo>
                  <a:pt x="60" y="1255"/>
                </a:lnTo>
                <a:lnTo>
                  <a:pt x="74" y="1241"/>
                </a:lnTo>
                <a:lnTo>
                  <a:pt x="89" y="1225"/>
                </a:lnTo>
                <a:lnTo>
                  <a:pt x="105" y="1348"/>
                </a:lnTo>
                <a:lnTo>
                  <a:pt x="120" y="1222"/>
                </a:lnTo>
                <a:lnTo>
                  <a:pt x="134" y="1301"/>
                </a:lnTo>
                <a:lnTo>
                  <a:pt x="149" y="1186"/>
                </a:lnTo>
                <a:lnTo>
                  <a:pt x="164" y="1255"/>
                </a:lnTo>
                <a:lnTo>
                  <a:pt x="178" y="1210"/>
                </a:lnTo>
                <a:lnTo>
                  <a:pt x="193" y="1241"/>
                </a:lnTo>
                <a:lnTo>
                  <a:pt x="209" y="1213"/>
                </a:lnTo>
                <a:lnTo>
                  <a:pt x="223" y="1347"/>
                </a:lnTo>
                <a:lnTo>
                  <a:pt x="238" y="1235"/>
                </a:lnTo>
                <a:lnTo>
                  <a:pt x="253" y="1176"/>
                </a:lnTo>
                <a:lnTo>
                  <a:pt x="267" y="1172"/>
                </a:lnTo>
                <a:lnTo>
                  <a:pt x="282" y="1311"/>
                </a:lnTo>
                <a:lnTo>
                  <a:pt x="298" y="1196"/>
                </a:lnTo>
                <a:lnTo>
                  <a:pt x="311" y="1187"/>
                </a:lnTo>
                <a:lnTo>
                  <a:pt x="327" y="1245"/>
                </a:lnTo>
                <a:lnTo>
                  <a:pt x="342" y="1176"/>
                </a:lnTo>
                <a:lnTo>
                  <a:pt x="357" y="1190"/>
                </a:lnTo>
                <a:lnTo>
                  <a:pt x="371" y="1166"/>
                </a:lnTo>
                <a:lnTo>
                  <a:pt x="387" y="1173"/>
                </a:lnTo>
                <a:lnTo>
                  <a:pt x="402" y="1183"/>
                </a:lnTo>
                <a:lnTo>
                  <a:pt x="416" y="1172"/>
                </a:lnTo>
                <a:lnTo>
                  <a:pt x="431" y="1111"/>
                </a:lnTo>
                <a:lnTo>
                  <a:pt x="446" y="1219"/>
                </a:lnTo>
                <a:lnTo>
                  <a:pt x="460" y="1198"/>
                </a:lnTo>
                <a:lnTo>
                  <a:pt x="475" y="1104"/>
                </a:lnTo>
                <a:lnTo>
                  <a:pt x="491" y="1078"/>
                </a:lnTo>
                <a:lnTo>
                  <a:pt x="504" y="1189"/>
                </a:lnTo>
                <a:lnTo>
                  <a:pt x="520" y="1238"/>
                </a:lnTo>
                <a:lnTo>
                  <a:pt x="535" y="1181"/>
                </a:lnTo>
                <a:lnTo>
                  <a:pt x="550" y="1160"/>
                </a:lnTo>
                <a:lnTo>
                  <a:pt x="564" y="1219"/>
                </a:lnTo>
                <a:lnTo>
                  <a:pt x="580" y="1097"/>
                </a:lnTo>
                <a:lnTo>
                  <a:pt x="595" y="1097"/>
                </a:lnTo>
                <a:lnTo>
                  <a:pt x="595" y="1135"/>
                </a:lnTo>
                <a:lnTo>
                  <a:pt x="609" y="1172"/>
                </a:lnTo>
                <a:lnTo>
                  <a:pt x="626" y="1086"/>
                </a:lnTo>
                <a:lnTo>
                  <a:pt x="641" y="1039"/>
                </a:lnTo>
                <a:lnTo>
                  <a:pt x="655" y="1035"/>
                </a:lnTo>
                <a:lnTo>
                  <a:pt x="670" y="1029"/>
                </a:lnTo>
                <a:lnTo>
                  <a:pt x="685" y="1065"/>
                </a:lnTo>
                <a:lnTo>
                  <a:pt x="699" y="1138"/>
                </a:lnTo>
                <a:lnTo>
                  <a:pt x="714" y="1042"/>
                </a:lnTo>
                <a:lnTo>
                  <a:pt x="730" y="1101"/>
                </a:lnTo>
                <a:lnTo>
                  <a:pt x="745" y="1109"/>
                </a:lnTo>
                <a:lnTo>
                  <a:pt x="759" y="1094"/>
                </a:lnTo>
                <a:lnTo>
                  <a:pt x="774" y="1017"/>
                </a:lnTo>
                <a:lnTo>
                  <a:pt x="789" y="967"/>
                </a:lnTo>
                <a:lnTo>
                  <a:pt x="803" y="1002"/>
                </a:lnTo>
                <a:lnTo>
                  <a:pt x="819" y="904"/>
                </a:lnTo>
                <a:lnTo>
                  <a:pt x="834" y="976"/>
                </a:lnTo>
                <a:lnTo>
                  <a:pt x="848" y="970"/>
                </a:lnTo>
                <a:lnTo>
                  <a:pt x="863" y="1098"/>
                </a:lnTo>
                <a:lnTo>
                  <a:pt x="878" y="919"/>
                </a:lnTo>
                <a:lnTo>
                  <a:pt x="892" y="1009"/>
                </a:lnTo>
                <a:lnTo>
                  <a:pt x="907" y="812"/>
                </a:lnTo>
                <a:lnTo>
                  <a:pt x="923" y="990"/>
                </a:lnTo>
                <a:lnTo>
                  <a:pt x="937" y="1026"/>
                </a:lnTo>
                <a:lnTo>
                  <a:pt x="952" y="888"/>
                </a:lnTo>
                <a:lnTo>
                  <a:pt x="967" y="939"/>
                </a:lnTo>
                <a:lnTo>
                  <a:pt x="982" y="859"/>
                </a:lnTo>
                <a:lnTo>
                  <a:pt x="996" y="798"/>
                </a:lnTo>
                <a:lnTo>
                  <a:pt x="1012" y="787"/>
                </a:lnTo>
                <a:lnTo>
                  <a:pt x="1027" y="868"/>
                </a:lnTo>
                <a:lnTo>
                  <a:pt x="1041" y="885"/>
                </a:lnTo>
                <a:lnTo>
                  <a:pt x="1056" y="801"/>
                </a:lnTo>
                <a:lnTo>
                  <a:pt x="1071" y="767"/>
                </a:lnTo>
                <a:lnTo>
                  <a:pt x="1085" y="899"/>
                </a:lnTo>
                <a:lnTo>
                  <a:pt x="1100" y="847"/>
                </a:lnTo>
                <a:lnTo>
                  <a:pt x="1116" y="844"/>
                </a:lnTo>
                <a:lnTo>
                  <a:pt x="1130" y="902"/>
                </a:lnTo>
                <a:lnTo>
                  <a:pt x="1145" y="803"/>
                </a:lnTo>
                <a:lnTo>
                  <a:pt x="1160" y="865"/>
                </a:lnTo>
                <a:lnTo>
                  <a:pt x="1176" y="849"/>
                </a:lnTo>
                <a:lnTo>
                  <a:pt x="1189" y="845"/>
                </a:lnTo>
                <a:lnTo>
                  <a:pt x="1189" y="911"/>
                </a:lnTo>
                <a:lnTo>
                  <a:pt x="1205" y="835"/>
                </a:lnTo>
                <a:lnTo>
                  <a:pt x="1220" y="835"/>
                </a:lnTo>
                <a:lnTo>
                  <a:pt x="1234" y="801"/>
                </a:lnTo>
                <a:lnTo>
                  <a:pt x="1249" y="839"/>
                </a:lnTo>
                <a:lnTo>
                  <a:pt x="1264" y="870"/>
                </a:lnTo>
                <a:lnTo>
                  <a:pt x="1278" y="937"/>
                </a:lnTo>
                <a:lnTo>
                  <a:pt x="1293" y="878"/>
                </a:lnTo>
                <a:lnTo>
                  <a:pt x="1309" y="812"/>
                </a:lnTo>
                <a:lnTo>
                  <a:pt x="1323" y="832"/>
                </a:lnTo>
                <a:lnTo>
                  <a:pt x="1338" y="767"/>
                </a:lnTo>
                <a:lnTo>
                  <a:pt x="1353" y="801"/>
                </a:lnTo>
                <a:lnTo>
                  <a:pt x="1367" y="867"/>
                </a:lnTo>
                <a:lnTo>
                  <a:pt x="1382" y="783"/>
                </a:lnTo>
                <a:lnTo>
                  <a:pt x="1398" y="824"/>
                </a:lnTo>
                <a:lnTo>
                  <a:pt x="1413" y="876"/>
                </a:lnTo>
                <a:lnTo>
                  <a:pt x="1427" y="841"/>
                </a:lnTo>
                <a:lnTo>
                  <a:pt x="1442" y="717"/>
                </a:lnTo>
                <a:lnTo>
                  <a:pt x="1457" y="683"/>
                </a:lnTo>
                <a:lnTo>
                  <a:pt x="1471" y="845"/>
                </a:lnTo>
                <a:lnTo>
                  <a:pt x="1487" y="749"/>
                </a:lnTo>
                <a:lnTo>
                  <a:pt x="1502" y="732"/>
                </a:lnTo>
                <a:lnTo>
                  <a:pt x="1516" y="671"/>
                </a:lnTo>
                <a:lnTo>
                  <a:pt x="1531" y="720"/>
                </a:lnTo>
                <a:lnTo>
                  <a:pt x="1546" y="773"/>
                </a:lnTo>
                <a:lnTo>
                  <a:pt x="1560" y="836"/>
                </a:lnTo>
                <a:lnTo>
                  <a:pt x="1575" y="747"/>
                </a:lnTo>
                <a:lnTo>
                  <a:pt x="1591" y="769"/>
                </a:lnTo>
                <a:lnTo>
                  <a:pt x="1606" y="726"/>
                </a:lnTo>
                <a:lnTo>
                  <a:pt x="1620" y="793"/>
                </a:lnTo>
                <a:lnTo>
                  <a:pt x="1635" y="703"/>
                </a:lnTo>
                <a:lnTo>
                  <a:pt x="1650" y="654"/>
                </a:lnTo>
                <a:lnTo>
                  <a:pt x="1664" y="622"/>
                </a:lnTo>
                <a:lnTo>
                  <a:pt x="1680" y="602"/>
                </a:lnTo>
                <a:lnTo>
                  <a:pt x="1695" y="657"/>
                </a:lnTo>
                <a:lnTo>
                  <a:pt x="1709" y="643"/>
                </a:lnTo>
                <a:lnTo>
                  <a:pt x="1724" y="571"/>
                </a:lnTo>
                <a:lnTo>
                  <a:pt x="1739" y="536"/>
                </a:lnTo>
                <a:lnTo>
                  <a:pt x="1753" y="455"/>
                </a:lnTo>
                <a:lnTo>
                  <a:pt x="1768" y="539"/>
                </a:lnTo>
                <a:lnTo>
                  <a:pt x="1784" y="579"/>
                </a:lnTo>
                <a:lnTo>
                  <a:pt x="1784" y="579"/>
                </a:lnTo>
                <a:lnTo>
                  <a:pt x="1798" y="326"/>
                </a:lnTo>
                <a:lnTo>
                  <a:pt x="1813" y="300"/>
                </a:lnTo>
                <a:lnTo>
                  <a:pt x="1828" y="337"/>
                </a:lnTo>
                <a:lnTo>
                  <a:pt x="1844" y="308"/>
                </a:lnTo>
                <a:lnTo>
                  <a:pt x="1857" y="188"/>
                </a:lnTo>
                <a:lnTo>
                  <a:pt x="1873" y="200"/>
                </a:lnTo>
                <a:lnTo>
                  <a:pt x="1888" y="193"/>
                </a:lnTo>
                <a:lnTo>
                  <a:pt x="1902" y="156"/>
                </a:lnTo>
                <a:lnTo>
                  <a:pt x="1917" y="115"/>
                </a:lnTo>
                <a:lnTo>
                  <a:pt x="1932" y="33"/>
                </a:lnTo>
                <a:lnTo>
                  <a:pt x="1946" y="95"/>
                </a:lnTo>
                <a:lnTo>
                  <a:pt x="1961" y="0"/>
                </a:lnTo>
                <a:lnTo>
                  <a:pt x="1977" y="98"/>
                </a:lnTo>
                <a:lnTo>
                  <a:pt x="1991" y="125"/>
                </a:lnTo>
                <a:lnTo>
                  <a:pt x="2006" y="47"/>
                </a:lnTo>
                <a:lnTo>
                  <a:pt x="2021" y="134"/>
                </a:lnTo>
                <a:lnTo>
                  <a:pt x="2037" y="70"/>
                </a:lnTo>
                <a:lnTo>
                  <a:pt x="2050" y="112"/>
                </a:lnTo>
                <a:lnTo>
                  <a:pt x="2066" y="84"/>
                </a:lnTo>
                <a:lnTo>
                  <a:pt x="2081" y="59"/>
                </a:lnTo>
                <a:lnTo>
                  <a:pt x="2095" y="90"/>
                </a:lnTo>
                <a:lnTo>
                  <a:pt x="2110" y="89"/>
                </a:lnTo>
                <a:lnTo>
                  <a:pt x="2125" y="6"/>
                </a:lnTo>
                <a:lnTo>
                  <a:pt x="2139" y="92"/>
                </a:lnTo>
                <a:lnTo>
                  <a:pt x="2155" y="259"/>
                </a:lnTo>
                <a:lnTo>
                  <a:pt x="2170" y="260"/>
                </a:lnTo>
                <a:lnTo>
                  <a:pt x="2184" y="179"/>
                </a:lnTo>
                <a:lnTo>
                  <a:pt x="2199" y="69"/>
                </a:lnTo>
                <a:lnTo>
                  <a:pt x="2214" y="98"/>
                </a:lnTo>
                <a:lnTo>
                  <a:pt x="2230" y="138"/>
                </a:lnTo>
                <a:lnTo>
                  <a:pt x="2243" y="53"/>
                </a:lnTo>
                <a:lnTo>
                  <a:pt x="2259" y="73"/>
                </a:lnTo>
                <a:lnTo>
                  <a:pt x="2274" y="188"/>
                </a:lnTo>
                <a:lnTo>
                  <a:pt x="2289" y="102"/>
                </a:lnTo>
                <a:lnTo>
                  <a:pt x="2305" y="170"/>
                </a:lnTo>
                <a:lnTo>
                  <a:pt x="2320" y="185"/>
                </a:lnTo>
                <a:lnTo>
                  <a:pt x="2334" y="125"/>
                </a:lnTo>
                <a:lnTo>
                  <a:pt x="2349" y="89"/>
                </a:lnTo>
                <a:lnTo>
                  <a:pt x="2364" y="138"/>
                </a:lnTo>
                <a:lnTo>
                  <a:pt x="2378" y="142"/>
                </a:lnTo>
                <a:lnTo>
                  <a:pt x="2378" y="165"/>
                </a:lnTo>
                <a:lnTo>
                  <a:pt x="2394" y="148"/>
                </a:lnTo>
                <a:lnTo>
                  <a:pt x="2409" y="240"/>
                </a:lnTo>
                <a:lnTo>
                  <a:pt x="2423" y="145"/>
                </a:lnTo>
                <a:lnTo>
                  <a:pt x="2438" y="245"/>
                </a:lnTo>
                <a:lnTo>
                  <a:pt x="2453" y="234"/>
                </a:lnTo>
                <a:lnTo>
                  <a:pt x="2469" y="211"/>
                </a:lnTo>
                <a:lnTo>
                  <a:pt x="2482" y="136"/>
                </a:lnTo>
                <a:lnTo>
                  <a:pt x="2498" y="268"/>
                </a:lnTo>
                <a:lnTo>
                  <a:pt x="2513" y="154"/>
                </a:lnTo>
                <a:lnTo>
                  <a:pt x="2527" y="260"/>
                </a:lnTo>
                <a:lnTo>
                  <a:pt x="2542" y="177"/>
                </a:lnTo>
                <a:lnTo>
                  <a:pt x="2557" y="352"/>
                </a:lnTo>
                <a:lnTo>
                  <a:pt x="2571" y="303"/>
                </a:lnTo>
                <a:lnTo>
                  <a:pt x="2587" y="142"/>
                </a:lnTo>
                <a:lnTo>
                  <a:pt x="2602" y="222"/>
                </a:lnTo>
                <a:lnTo>
                  <a:pt x="2616" y="323"/>
                </a:lnTo>
                <a:lnTo>
                  <a:pt x="2631" y="203"/>
                </a:lnTo>
                <a:lnTo>
                  <a:pt x="2646" y="265"/>
                </a:lnTo>
                <a:lnTo>
                  <a:pt x="2662" y="295"/>
                </a:lnTo>
                <a:lnTo>
                  <a:pt x="2675" y="168"/>
                </a:lnTo>
                <a:lnTo>
                  <a:pt x="2691" y="291"/>
                </a:lnTo>
                <a:lnTo>
                  <a:pt x="2706" y="260"/>
                </a:lnTo>
                <a:lnTo>
                  <a:pt x="2720" y="329"/>
                </a:lnTo>
                <a:lnTo>
                  <a:pt x="2735" y="344"/>
                </a:lnTo>
                <a:lnTo>
                  <a:pt x="2750" y="470"/>
                </a:lnTo>
                <a:lnTo>
                  <a:pt x="2764" y="441"/>
                </a:lnTo>
                <a:lnTo>
                  <a:pt x="2780" y="418"/>
                </a:lnTo>
                <a:lnTo>
                  <a:pt x="2795" y="338"/>
                </a:lnTo>
                <a:lnTo>
                  <a:pt x="2809" y="502"/>
                </a:lnTo>
                <a:lnTo>
                  <a:pt x="2824" y="444"/>
                </a:lnTo>
                <a:lnTo>
                  <a:pt x="2839" y="547"/>
                </a:lnTo>
                <a:lnTo>
                  <a:pt x="2853" y="487"/>
                </a:lnTo>
                <a:lnTo>
                  <a:pt x="2868" y="605"/>
                </a:lnTo>
                <a:lnTo>
                  <a:pt x="2884" y="587"/>
                </a:lnTo>
                <a:lnTo>
                  <a:pt x="2899" y="625"/>
                </a:lnTo>
                <a:lnTo>
                  <a:pt x="2913" y="579"/>
                </a:lnTo>
                <a:lnTo>
                  <a:pt x="2928" y="683"/>
                </a:lnTo>
                <a:lnTo>
                  <a:pt x="2944" y="723"/>
                </a:lnTo>
                <a:lnTo>
                  <a:pt x="2957" y="711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Energy traded based on forecast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DB230E-9C53-FB4B-9742-875E5D481742}" type="slidenum">
              <a:rPr lang="en-US"/>
              <a:pPr/>
              <a:t>24</a:t>
            </a:fld>
            <a:endParaRPr lang="en-US"/>
          </a:p>
        </p:txBody>
      </p:sp>
      <p:sp>
        <p:nvSpPr>
          <p:cNvPr id="252931" name="Rectangle 1027"/>
          <p:cNvSpPr>
            <a:spLocks noChangeArrowheads="1"/>
          </p:cNvSpPr>
          <p:nvPr/>
        </p:nvSpPr>
        <p:spPr bwMode="auto">
          <a:xfrm>
            <a:off x="457200" y="1371600"/>
            <a:ext cx="8534400" cy="5029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32" name="Line 1028"/>
          <p:cNvSpPr>
            <a:spLocks noChangeShapeType="1"/>
          </p:cNvSpPr>
          <p:nvPr/>
        </p:nvSpPr>
        <p:spPr bwMode="auto">
          <a:xfrm>
            <a:off x="2616200" y="1651000"/>
            <a:ext cx="3175" cy="41735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33" name="Line 1029"/>
          <p:cNvSpPr>
            <a:spLocks noChangeShapeType="1"/>
          </p:cNvSpPr>
          <p:nvPr/>
        </p:nvSpPr>
        <p:spPr bwMode="auto">
          <a:xfrm>
            <a:off x="4168775" y="1651000"/>
            <a:ext cx="1588" cy="41735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34" name="Line 1030"/>
          <p:cNvSpPr>
            <a:spLocks noChangeShapeType="1"/>
          </p:cNvSpPr>
          <p:nvPr/>
        </p:nvSpPr>
        <p:spPr bwMode="auto">
          <a:xfrm>
            <a:off x="5721350" y="1651000"/>
            <a:ext cx="3175" cy="41735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35" name="Line 1031"/>
          <p:cNvSpPr>
            <a:spLocks noChangeShapeType="1"/>
          </p:cNvSpPr>
          <p:nvPr/>
        </p:nvSpPr>
        <p:spPr bwMode="auto">
          <a:xfrm>
            <a:off x="7273925" y="1651000"/>
            <a:ext cx="1588" cy="41735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36" name="Line 1032"/>
          <p:cNvSpPr>
            <a:spLocks noChangeShapeType="1"/>
          </p:cNvSpPr>
          <p:nvPr/>
        </p:nvSpPr>
        <p:spPr bwMode="auto">
          <a:xfrm>
            <a:off x="8826500" y="1651000"/>
            <a:ext cx="3175" cy="41735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37" name="Rectangle 1033"/>
          <p:cNvSpPr>
            <a:spLocks noChangeArrowheads="1"/>
          </p:cNvSpPr>
          <p:nvPr/>
        </p:nvSpPr>
        <p:spPr bwMode="auto">
          <a:xfrm>
            <a:off x="1055688" y="1644650"/>
            <a:ext cx="7762875" cy="4173538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38" name="Line 1034"/>
          <p:cNvSpPr>
            <a:spLocks noChangeShapeType="1"/>
          </p:cNvSpPr>
          <p:nvPr/>
        </p:nvSpPr>
        <p:spPr bwMode="auto">
          <a:xfrm>
            <a:off x="1063625" y="1651000"/>
            <a:ext cx="1588" cy="417353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39" name="Line 1035"/>
          <p:cNvSpPr>
            <a:spLocks noChangeShapeType="1"/>
          </p:cNvSpPr>
          <p:nvPr/>
        </p:nvSpPr>
        <p:spPr bwMode="auto">
          <a:xfrm>
            <a:off x="1008063" y="5824538"/>
            <a:ext cx="55562" cy="3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0" name="Line 1036"/>
          <p:cNvSpPr>
            <a:spLocks noChangeShapeType="1"/>
          </p:cNvSpPr>
          <p:nvPr/>
        </p:nvSpPr>
        <p:spPr bwMode="auto">
          <a:xfrm>
            <a:off x="1008063" y="5130800"/>
            <a:ext cx="55562" cy="47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1" name="Line 1037"/>
          <p:cNvSpPr>
            <a:spLocks noChangeShapeType="1"/>
          </p:cNvSpPr>
          <p:nvPr/>
        </p:nvSpPr>
        <p:spPr bwMode="auto">
          <a:xfrm>
            <a:off x="1008063" y="4432300"/>
            <a:ext cx="55562" cy="47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2" name="Line 1038"/>
          <p:cNvSpPr>
            <a:spLocks noChangeShapeType="1"/>
          </p:cNvSpPr>
          <p:nvPr/>
        </p:nvSpPr>
        <p:spPr bwMode="auto">
          <a:xfrm>
            <a:off x="1008063" y="3740150"/>
            <a:ext cx="55562" cy="3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3" name="Line 1039"/>
          <p:cNvSpPr>
            <a:spLocks noChangeShapeType="1"/>
          </p:cNvSpPr>
          <p:nvPr/>
        </p:nvSpPr>
        <p:spPr bwMode="auto">
          <a:xfrm>
            <a:off x="1008063" y="3041650"/>
            <a:ext cx="55562" cy="3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4" name="Line 1040"/>
          <p:cNvSpPr>
            <a:spLocks noChangeShapeType="1"/>
          </p:cNvSpPr>
          <p:nvPr/>
        </p:nvSpPr>
        <p:spPr bwMode="auto">
          <a:xfrm>
            <a:off x="1008063" y="2347913"/>
            <a:ext cx="55562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5" name="Line 1041"/>
          <p:cNvSpPr>
            <a:spLocks noChangeShapeType="1"/>
          </p:cNvSpPr>
          <p:nvPr/>
        </p:nvSpPr>
        <p:spPr bwMode="auto">
          <a:xfrm>
            <a:off x="1008063" y="1651000"/>
            <a:ext cx="55562" cy="3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6" name="Line 1042"/>
          <p:cNvSpPr>
            <a:spLocks noChangeShapeType="1"/>
          </p:cNvSpPr>
          <p:nvPr/>
        </p:nvSpPr>
        <p:spPr bwMode="auto">
          <a:xfrm>
            <a:off x="1063625" y="5824538"/>
            <a:ext cx="7762875" cy="3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7" name="Line 1043"/>
          <p:cNvSpPr>
            <a:spLocks noChangeShapeType="1"/>
          </p:cNvSpPr>
          <p:nvPr/>
        </p:nvSpPr>
        <p:spPr bwMode="auto">
          <a:xfrm flipV="1">
            <a:off x="1063625" y="5824538"/>
            <a:ext cx="1588" cy="3651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8" name="Line 1044"/>
          <p:cNvSpPr>
            <a:spLocks noChangeShapeType="1"/>
          </p:cNvSpPr>
          <p:nvPr/>
        </p:nvSpPr>
        <p:spPr bwMode="auto">
          <a:xfrm flipV="1">
            <a:off x="1841500" y="5824538"/>
            <a:ext cx="3175" cy="3651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9" name="Line 1045"/>
          <p:cNvSpPr>
            <a:spLocks noChangeShapeType="1"/>
          </p:cNvSpPr>
          <p:nvPr/>
        </p:nvSpPr>
        <p:spPr bwMode="auto">
          <a:xfrm flipV="1">
            <a:off x="2616200" y="5824538"/>
            <a:ext cx="3175" cy="3651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0" name="Line 1046"/>
          <p:cNvSpPr>
            <a:spLocks noChangeShapeType="1"/>
          </p:cNvSpPr>
          <p:nvPr/>
        </p:nvSpPr>
        <p:spPr bwMode="auto">
          <a:xfrm flipV="1">
            <a:off x="3392488" y="5824538"/>
            <a:ext cx="3175" cy="3651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1" name="Line 1047"/>
          <p:cNvSpPr>
            <a:spLocks noChangeShapeType="1"/>
          </p:cNvSpPr>
          <p:nvPr/>
        </p:nvSpPr>
        <p:spPr bwMode="auto">
          <a:xfrm flipV="1">
            <a:off x="4168775" y="5824538"/>
            <a:ext cx="1588" cy="3651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2" name="Line 1048"/>
          <p:cNvSpPr>
            <a:spLocks noChangeShapeType="1"/>
          </p:cNvSpPr>
          <p:nvPr/>
        </p:nvSpPr>
        <p:spPr bwMode="auto">
          <a:xfrm flipV="1">
            <a:off x="4946650" y="5824538"/>
            <a:ext cx="1588" cy="3651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3" name="Line 1049"/>
          <p:cNvSpPr>
            <a:spLocks noChangeShapeType="1"/>
          </p:cNvSpPr>
          <p:nvPr/>
        </p:nvSpPr>
        <p:spPr bwMode="auto">
          <a:xfrm flipV="1">
            <a:off x="5721350" y="5824538"/>
            <a:ext cx="3175" cy="3651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4" name="Line 1050"/>
          <p:cNvSpPr>
            <a:spLocks noChangeShapeType="1"/>
          </p:cNvSpPr>
          <p:nvPr/>
        </p:nvSpPr>
        <p:spPr bwMode="auto">
          <a:xfrm flipV="1">
            <a:off x="6497638" y="5824538"/>
            <a:ext cx="3175" cy="3651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5" name="Line 1051"/>
          <p:cNvSpPr>
            <a:spLocks noChangeShapeType="1"/>
          </p:cNvSpPr>
          <p:nvPr/>
        </p:nvSpPr>
        <p:spPr bwMode="auto">
          <a:xfrm flipV="1">
            <a:off x="7273925" y="5824538"/>
            <a:ext cx="1588" cy="3651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6" name="Line 1052"/>
          <p:cNvSpPr>
            <a:spLocks noChangeShapeType="1"/>
          </p:cNvSpPr>
          <p:nvPr/>
        </p:nvSpPr>
        <p:spPr bwMode="auto">
          <a:xfrm flipV="1">
            <a:off x="8048625" y="5824538"/>
            <a:ext cx="3175" cy="3651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7" name="Line 1053"/>
          <p:cNvSpPr>
            <a:spLocks noChangeShapeType="1"/>
          </p:cNvSpPr>
          <p:nvPr/>
        </p:nvSpPr>
        <p:spPr bwMode="auto">
          <a:xfrm flipV="1">
            <a:off x="8826500" y="5824538"/>
            <a:ext cx="3175" cy="3651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8" name="Line 1054"/>
          <p:cNvSpPr>
            <a:spLocks noChangeShapeType="1"/>
          </p:cNvSpPr>
          <p:nvPr/>
        </p:nvSpPr>
        <p:spPr bwMode="auto">
          <a:xfrm flipV="1">
            <a:off x="1063625" y="5824538"/>
            <a:ext cx="1588" cy="508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9" name="Line 1055"/>
          <p:cNvSpPr>
            <a:spLocks noChangeShapeType="1"/>
          </p:cNvSpPr>
          <p:nvPr/>
        </p:nvSpPr>
        <p:spPr bwMode="auto">
          <a:xfrm flipV="1">
            <a:off x="2616200" y="5824538"/>
            <a:ext cx="3175" cy="508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0" name="Line 1056"/>
          <p:cNvSpPr>
            <a:spLocks noChangeShapeType="1"/>
          </p:cNvSpPr>
          <p:nvPr/>
        </p:nvSpPr>
        <p:spPr bwMode="auto">
          <a:xfrm flipV="1">
            <a:off x="4168775" y="5824538"/>
            <a:ext cx="1588" cy="508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1" name="Line 1057"/>
          <p:cNvSpPr>
            <a:spLocks noChangeShapeType="1"/>
          </p:cNvSpPr>
          <p:nvPr/>
        </p:nvSpPr>
        <p:spPr bwMode="auto">
          <a:xfrm flipV="1">
            <a:off x="5721350" y="5824538"/>
            <a:ext cx="3175" cy="508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2" name="Line 1058"/>
          <p:cNvSpPr>
            <a:spLocks noChangeShapeType="1"/>
          </p:cNvSpPr>
          <p:nvPr/>
        </p:nvSpPr>
        <p:spPr bwMode="auto">
          <a:xfrm flipV="1">
            <a:off x="7273925" y="5824538"/>
            <a:ext cx="1588" cy="508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3" name="Line 1059"/>
          <p:cNvSpPr>
            <a:spLocks noChangeShapeType="1"/>
          </p:cNvSpPr>
          <p:nvPr/>
        </p:nvSpPr>
        <p:spPr bwMode="auto">
          <a:xfrm flipV="1">
            <a:off x="8826500" y="5824538"/>
            <a:ext cx="3175" cy="508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4" name="Freeform 1060"/>
          <p:cNvSpPr>
            <a:spLocks/>
          </p:cNvSpPr>
          <p:nvPr/>
        </p:nvSpPr>
        <p:spPr bwMode="auto">
          <a:xfrm>
            <a:off x="1055688" y="1533525"/>
            <a:ext cx="7721600" cy="3246438"/>
          </a:xfrm>
          <a:custGeom>
            <a:avLst/>
            <a:gdLst>
              <a:gd name="T0" fmla="*/ 45 w 2957"/>
              <a:gd name="T1" fmla="*/ 1229 h 1348"/>
              <a:gd name="T2" fmla="*/ 105 w 2957"/>
              <a:gd name="T3" fmla="*/ 1348 h 1348"/>
              <a:gd name="T4" fmla="*/ 164 w 2957"/>
              <a:gd name="T5" fmla="*/ 1255 h 1348"/>
              <a:gd name="T6" fmla="*/ 223 w 2957"/>
              <a:gd name="T7" fmla="*/ 1347 h 1348"/>
              <a:gd name="T8" fmla="*/ 282 w 2957"/>
              <a:gd name="T9" fmla="*/ 1311 h 1348"/>
              <a:gd name="T10" fmla="*/ 342 w 2957"/>
              <a:gd name="T11" fmla="*/ 1176 h 1348"/>
              <a:gd name="T12" fmla="*/ 402 w 2957"/>
              <a:gd name="T13" fmla="*/ 1183 h 1348"/>
              <a:gd name="T14" fmla="*/ 460 w 2957"/>
              <a:gd name="T15" fmla="*/ 1198 h 1348"/>
              <a:gd name="T16" fmla="*/ 520 w 2957"/>
              <a:gd name="T17" fmla="*/ 1238 h 1348"/>
              <a:gd name="T18" fmla="*/ 580 w 2957"/>
              <a:gd name="T19" fmla="*/ 1097 h 1348"/>
              <a:gd name="T20" fmla="*/ 626 w 2957"/>
              <a:gd name="T21" fmla="*/ 1086 h 1348"/>
              <a:gd name="T22" fmla="*/ 685 w 2957"/>
              <a:gd name="T23" fmla="*/ 1065 h 1348"/>
              <a:gd name="T24" fmla="*/ 745 w 2957"/>
              <a:gd name="T25" fmla="*/ 1109 h 1348"/>
              <a:gd name="T26" fmla="*/ 803 w 2957"/>
              <a:gd name="T27" fmla="*/ 1002 h 1348"/>
              <a:gd name="T28" fmla="*/ 863 w 2957"/>
              <a:gd name="T29" fmla="*/ 1098 h 1348"/>
              <a:gd name="T30" fmla="*/ 923 w 2957"/>
              <a:gd name="T31" fmla="*/ 990 h 1348"/>
              <a:gd name="T32" fmla="*/ 982 w 2957"/>
              <a:gd name="T33" fmla="*/ 859 h 1348"/>
              <a:gd name="T34" fmla="*/ 1041 w 2957"/>
              <a:gd name="T35" fmla="*/ 885 h 1348"/>
              <a:gd name="T36" fmla="*/ 1100 w 2957"/>
              <a:gd name="T37" fmla="*/ 847 h 1348"/>
              <a:gd name="T38" fmla="*/ 1160 w 2957"/>
              <a:gd name="T39" fmla="*/ 865 h 1348"/>
              <a:gd name="T40" fmla="*/ 1205 w 2957"/>
              <a:gd name="T41" fmla="*/ 835 h 1348"/>
              <a:gd name="T42" fmla="*/ 1264 w 2957"/>
              <a:gd name="T43" fmla="*/ 870 h 1348"/>
              <a:gd name="T44" fmla="*/ 1323 w 2957"/>
              <a:gd name="T45" fmla="*/ 832 h 1348"/>
              <a:gd name="T46" fmla="*/ 1382 w 2957"/>
              <a:gd name="T47" fmla="*/ 783 h 1348"/>
              <a:gd name="T48" fmla="*/ 1442 w 2957"/>
              <a:gd name="T49" fmla="*/ 717 h 1348"/>
              <a:gd name="T50" fmla="*/ 1502 w 2957"/>
              <a:gd name="T51" fmla="*/ 732 h 1348"/>
              <a:gd name="T52" fmla="*/ 1560 w 2957"/>
              <a:gd name="T53" fmla="*/ 836 h 1348"/>
              <a:gd name="T54" fmla="*/ 1620 w 2957"/>
              <a:gd name="T55" fmla="*/ 793 h 1348"/>
              <a:gd name="T56" fmla="*/ 1680 w 2957"/>
              <a:gd name="T57" fmla="*/ 602 h 1348"/>
              <a:gd name="T58" fmla="*/ 1739 w 2957"/>
              <a:gd name="T59" fmla="*/ 536 h 1348"/>
              <a:gd name="T60" fmla="*/ 1784 w 2957"/>
              <a:gd name="T61" fmla="*/ 579 h 1348"/>
              <a:gd name="T62" fmla="*/ 1844 w 2957"/>
              <a:gd name="T63" fmla="*/ 308 h 1348"/>
              <a:gd name="T64" fmla="*/ 1902 w 2957"/>
              <a:gd name="T65" fmla="*/ 156 h 1348"/>
              <a:gd name="T66" fmla="*/ 1961 w 2957"/>
              <a:gd name="T67" fmla="*/ 0 h 1348"/>
              <a:gd name="T68" fmla="*/ 2021 w 2957"/>
              <a:gd name="T69" fmla="*/ 134 h 1348"/>
              <a:gd name="T70" fmla="*/ 2081 w 2957"/>
              <a:gd name="T71" fmla="*/ 59 h 1348"/>
              <a:gd name="T72" fmla="*/ 2139 w 2957"/>
              <a:gd name="T73" fmla="*/ 92 h 1348"/>
              <a:gd name="T74" fmla="*/ 2199 w 2957"/>
              <a:gd name="T75" fmla="*/ 69 h 1348"/>
              <a:gd name="T76" fmla="*/ 2259 w 2957"/>
              <a:gd name="T77" fmla="*/ 73 h 1348"/>
              <a:gd name="T78" fmla="*/ 2320 w 2957"/>
              <a:gd name="T79" fmla="*/ 185 h 1348"/>
              <a:gd name="T80" fmla="*/ 2378 w 2957"/>
              <a:gd name="T81" fmla="*/ 142 h 1348"/>
              <a:gd name="T82" fmla="*/ 2423 w 2957"/>
              <a:gd name="T83" fmla="*/ 145 h 1348"/>
              <a:gd name="T84" fmla="*/ 2482 w 2957"/>
              <a:gd name="T85" fmla="*/ 136 h 1348"/>
              <a:gd name="T86" fmla="*/ 2542 w 2957"/>
              <a:gd name="T87" fmla="*/ 177 h 1348"/>
              <a:gd name="T88" fmla="*/ 2602 w 2957"/>
              <a:gd name="T89" fmla="*/ 222 h 1348"/>
              <a:gd name="T90" fmla="*/ 2662 w 2957"/>
              <a:gd name="T91" fmla="*/ 295 h 1348"/>
              <a:gd name="T92" fmla="*/ 2720 w 2957"/>
              <a:gd name="T93" fmla="*/ 329 h 1348"/>
              <a:gd name="T94" fmla="*/ 2780 w 2957"/>
              <a:gd name="T95" fmla="*/ 418 h 1348"/>
              <a:gd name="T96" fmla="*/ 2839 w 2957"/>
              <a:gd name="T97" fmla="*/ 547 h 1348"/>
              <a:gd name="T98" fmla="*/ 2899 w 2957"/>
              <a:gd name="T99" fmla="*/ 625 h 1348"/>
              <a:gd name="T100" fmla="*/ 2957 w 2957"/>
              <a:gd name="T101" fmla="*/ 711 h 1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957" h="1348">
                <a:moveTo>
                  <a:pt x="0" y="1278"/>
                </a:moveTo>
                <a:lnTo>
                  <a:pt x="16" y="1166"/>
                </a:lnTo>
                <a:lnTo>
                  <a:pt x="30" y="1327"/>
                </a:lnTo>
                <a:lnTo>
                  <a:pt x="45" y="1229"/>
                </a:lnTo>
                <a:lnTo>
                  <a:pt x="60" y="1255"/>
                </a:lnTo>
                <a:lnTo>
                  <a:pt x="74" y="1241"/>
                </a:lnTo>
                <a:lnTo>
                  <a:pt x="89" y="1225"/>
                </a:lnTo>
                <a:lnTo>
                  <a:pt x="105" y="1348"/>
                </a:lnTo>
                <a:lnTo>
                  <a:pt x="120" y="1222"/>
                </a:lnTo>
                <a:lnTo>
                  <a:pt x="134" y="1301"/>
                </a:lnTo>
                <a:lnTo>
                  <a:pt x="149" y="1186"/>
                </a:lnTo>
                <a:lnTo>
                  <a:pt x="164" y="1255"/>
                </a:lnTo>
                <a:lnTo>
                  <a:pt x="178" y="1210"/>
                </a:lnTo>
                <a:lnTo>
                  <a:pt x="193" y="1241"/>
                </a:lnTo>
                <a:lnTo>
                  <a:pt x="209" y="1213"/>
                </a:lnTo>
                <a:lnTo>
                  <a:pt x="223" y="1347"/>
                </a:lnTo>
                <a:lnTo>
                  <a:pt x="238" y="1235"/>
                </a:lnTo>
                <a:lnTo>
                  <a:pt x="253" y="1176"/>
                </a:lnTo>
                <a:lnTo>
                  <a:pt x="267" y="1172"/>
                </a:lnTo>
                <a:lnTo>
                  <a:pt x="282" y="1311"/>
                </a:lnTo>
                <a:lnTo>
                  <a:pt x="298" y="1196"/>
                </a:lnTo>
                <a:lnTo>
                  <a:pt x="311" y="1187"/>
                </a:lnTo>
                <a:lnTo>
                  <a:pt x="327" y="1245"/>
                </a:lnTo>
                <a:lnTo>
                  <a:pt x="342" y="1176"/>
                </a:lnTo>
                <a:lnTo>
                  <a:pt x="357" y="1190"/>
                </a:lnTo>
                <a:lnTo>
                  <a:pt x="371" y="1166"/>
                </a:lnTo>
                <a:lnTo>
                  <a:pt x="387" y="1173"/>
                </a:lnTo>
                <a:lnTo>
                  <a:pt x="402" y="1183"/>
                </a:lnTo>
                <a:lnTo>
                  <a:pt x="416" y="1172"/>
                </a:lnTo>
                <a:lnTo>
                  <a:pt x="431" y="1111"/>
                </a:lnTo>
                <a:lnTo>
                  <a:pt x="446" y="1219"/>
                </a:lnTo>
                <a:lnTo>
                  <a:pt x="460" y="1198"/>
                </a:lnTo>
                <a:lnTo>
                  <a:pt x="475" y="1104"/>
                </a:lnTo>
                <a:lnTo>
                  <a:pt x="491" y="1078"/>
                </a:lnTo>
                <a:lnTo>
                  <a:pt x="504" y="1189"/>
                </a:lnTo>
                <a:lnTo>
                  <a:pt x="520" y="1238"/>
                </a:lnTo>
                <a:lnTo>
                  <a:pt x="535" y="1181"/>
                </a:lnTo>
                <a:lnTo>
                  <a:pt x="550" y="1160"/>
                </a:lnTo>
                <a:lnTo>
                  <a:pt x="564" y="1219"/>
                </a:lnTo>
                <a:lnTo>
                  <a:pt x="580" y="1097"/>
                </a:lnTo>
                <a:lnTo>
                  <a:pt x="595" y="1097"/>
                </a:lnTo>
                <a:lnTo>
                  <a:pt x="595" y="1135"/>
                </a:lnTo>
                <a:lnTo>
                  <a:pt x="609" y="1172"/>
                </a:lnTo>
                <a:lnTo>
                  <a:pt x="626" y="1086"/>
                </a:lnTo>
                <a:lnTo>
                  <a:pt x="641" y="1039"/>
                </a:lnTo>
                <a:lnTo>
                  <a:pt x="655" y="1035"/>
                </a:lnTo>
                <a:lnTo>
                  <a:pt x="670" y="1029"/>
                </a:lnTo>
                <a:lnTo>
                  <a:pt x="685" y="1065"/>
                </a:lnTo>
                <a:lnTo>
                  <a:pt x="699" y="1138"/>
                </a:lnTo>
                <a:lnTo>
                  <a:pt x="714" y="1042"/>
                </a:lnTo>
                <a:lnTo>
                  <a:pt x="730" y="1101"/>
                </a:lnTo>
                <a:lnTo>
                  <a:pt x="745" y="1109"/>
                </a:lnTo>
                <a:lnTo>
                  <a:pt x="759" y="1094"/>
                </a:lnTo>
                <a:lnTo>
                  <a:pt x="774" y="1017"/>
                </a:lnTo>
                <a:lnTo>
                  <a:pt x="789" y="967"/>
                </a:lnTo>
                <a:lnTo>
                  <a:pt x="803" y="1002"/>
                </a:lnTo>
                <a:lnTo>
                  <a:pt x="819" y="904"/>
                </a:lnTo>
                <a:lnTo>
                  <a:pt x="834" y="976"/>
                </a:lnTo>
                <a:lnTo>
                  <a:pt x="848" y="970"/>
                </a:lnTo>
                <a:lnTo>
                  <a:pt x="863" y="1098"/>
                </a:lnTo>
                <a:lnTo>
                  <a:pt x="878" y="919"/>
                </a:lnTo>
                <a:lnTo>
                  <a:pt x="892" y="1009"/>
                </a:lnTo>
                <a:lnTo>
                  <a:pt x="907" y="812"/>
                </a:lnTo>
                <a:lnTo>
                  <a:pt x="923" y="990"/>
                </a:lnTo>
                <a:lnTo>
                  <a:pt x="937" y="1026"/>
                </a:lnTo>
                <a:lnTo>
                  <a:pt x="952" y="888"/>
                </a:lnTo>
                <a:lnTo>
                  <a:pt x="967" y="939"/>
                </a:lnTo>
                <a:lnTo>
                  <a:pt x="982" y="859"/>
                </a:lnTo>
                <a:lnTo>
                  <a:pt x="996" y="798"/>
                </a:lnTo>
                <a:lnTo>
                  <a:pt x="1012" y="787"/>
                </a:lnTo>
                <a:lnTo>
                  <a:pt x="1027" y="868"/>
                </a:lnTo>
                <a:lnTo>
                  <a:pt x="1041" y="885"/>
                </a:lnTo>
                <a:lnTo>
                  <a:pt x="1056" y="801"/>
                </a:lnTo>
                <a:lnTo>
                  <a:pt x="1071" y="767"/>
                </a:lnTo>
                <a:lnTo>
                  <a:pt x="1085" y="899"/>
                </a:lnTo>
                <a:lnTo>
                  <a:pt x="1100" y="847"/>
                </a:lnTo>
                <a:lnTo>
                  <a:pt x="1116" y="844"/>
                </a:lnTo>
                <a:lnTo>
                  <a:pt x="1130" y="902"/>
                </a:lnTo>
                <a:lnTo>
                  <a:pt x="1145" y="803"/>
                </a:lnTo>
                <a:lnTo>
                  <a:pt x="1160" y="865"/>
                </a:lnTo>
                <a:lnTo>
                  <a:pt x="1176" y="849"/>
                </a:lnTo>
                <a:lnTo>
                  <a:pt x="1189" y="845"/>
                </a:lnTo>
                <a:lnTo>
                  <a:pt x="1189" y="911"/>
                </a:lnTo>
                <a:lnTo>
                  <a:pt x="1205" y="835"/>
                </a:lnTo>
                <a:lnTo>
                  <a:pt x="1220" y="835"/>
                </a:lnTo>
                <a:lnTo>
                  <a:pt x="1234" y="801"/>
                </a:lnTo>
                <a:lnTo>
                  <a:pt x="1249" y="839"/>
                </a:lnTo>
                <a:lnTo>
                  <a:pt x="1264" y="870"/>
                </a:lnTo>
                <a:lnTo>
                  <a:pt x="1278" y="937"/>
                </a:lnTo>
                <a:lnTo>
                  <a:pt x="1293" y="878"/>
                </a:lnTo>
                <a:lnTo>
                  <a:pt x="1309" y="812"/>
                </a:lnTo>
                <a:lnTo>
                  <a:pt x="1323" y="832"/>
                </a:lnTo>
                <a:lnTo>
                  <a:pt x="1338" y="767"/>
                </a:lnTo>
                <a:lnTo>
                  <a:pt x="1353" y="801"/>
                </a:lnTo>
                <a:lnTo>
                  <a:pt x="1367" y="867"/>
                </a:lnTo>
                <a:lnTo>
                  <a:pt x="1382" y="783"/>
                </a:lnTo>
                <a:lnTo>
                  <a:pt x="1398" y="824"/>
                </a:lnTo>
                <a:lnTo>
                  <a:pt x="1413" y="876"/>
                </a:lnTo>
                <a:lnTo>
                  <a:pt x="1427" y="841"/>
                </a:lnTo>
                <a:lnTo>
                  <a:pt x="1442" y="717"/>
                </a:lnTo>
                <a:lnTo>
                  <a:pt x="1457" y="683"/>
                </a:lnTo>
                <a:lnTo>
                  <a:pt x="1471" y="845"/>
                </a:lnTo>
                <a:lnTo>
                  <a:pt x="1487" y="749"/>
                </a:lnTo>
                <a:lnTo>
                  <a:pt x="1502" y="732"/>
                </a:lnTo>
                <a:lnTo>
                  <a:pt x="1516" y="671"/>
                </a:lnTo>
                <a:lnTo>
                  <a:pt x="1531" y="720"/>
                </a:lnTo>
                <a:lnTo>
                  <a:pt x="1546" y="773"/>
                </a:lnTo>
                <a:lnTo>
                  <a:pt x="1560" y="836"/>
                </a:lnTo>
                <a:lnTo>
                  <a:pt x="1575" y="747"/>
                </a:lnTo>
                <a:lnTo>
                  <a:pt x="1591" y="769"/>
                </a:lnTo>
                <a:lnTo>
                  <a:pt x="1606" y="726"/>
                </a:lnTo>
                <a:lnTo>
                  <a:pt x="1620" y="793"/>
                </a:lnTo>
                <a:lnTo>
                  <a:pt x="1635" y="703"/>
                </a:lnTo>
                <a:lnTo>
                  <a:pt x="1650" y="654"/>
                </a:lnTo>
                <a:lnTo>
                  <a:pt x="1664" y="622"/>
                </a:lnTo>
                <a:lnTo>
                  <a:pt x="1680" y="602"/>
                </a:lnTo>
                <a:lnTo>
                  <a:pt x="1695" y="657"/>
                </a:lnTo>
                <a:lnTo>
                  <a:pt x="1709" y="643"/>
                </a:lnTo>
                <a:lnTo>
                  <a:pt x="1724" y="571"/>
                </a:lnTo>
                <a:lnTo>
                  <a:pt x="1739" y="536"/>
                </a:lnTo>
                <a:lnTo>
                  <a:pt x="1753" y="455"/>
                </a:lnTo>
                <a:lnTo>
                  <a:pt x="1768" y="539"/>
                </a:lnTo>
                <a:lnTo>
                  <a:pt x="1784" y="579"/>
                </a:lnTo>
                <a:lnTo>
                  <a:pt x="1784" y="579"/>
                </a:lnTo>
                <a:lnTo>
                  <a:pt x="1798" y="326"/>
                </a:lnTo>
                <a:lnTo>
                  <a:pt x="1813" y="300"/>
                </a:lnTo>
                <a:lnTo>
                  <a:pt x="1828" y="337"/>
                </a:lnTo>
                <a:lnTo>
                  <a:pt x="1844" y="308"/>
                </a:lnTo>
                <a:lnTo>
                  <a:pt x="1857" y="188"/>
                </a:lnTo>
                <a:lnTo>
                  <a:pt x="1873" y="200"/>
                </a:lnTo>
                <a:lnTo>
                  <a:pt x="1888" y="193"/>
                </a:lnTo>
                <a:lnTo>
                  <a:pt x="1902" y="156"/>
                </a:lnTo>
                <a:lnTo>
                  <a:pt x="1917" y="115"/>
                </a:lnTo>
                <a:lnTo>
                  <a:pt x="1932" y="33"/>
                </a:lnTo>
                <a:lnTo>
                  <a:pt x="1946" y="95"/>
                </a:lnTo>
                <a:lnTo>
                  <a:pt x="1961" y="0"/>
                </a:lnTo>
                <a:lnTo>
                  <a:pt x="1977" y="98"/>
                </a:lnTo>
                <a:lnTo>
                  <a:pt x="1991" y="125"/>
                </a:lnTo>
                <a:lnTo>
                  <a:pt x="2006" y="47"/>
                </a:lnTo>
                <a:lnTo>
                  <a:pt x="2021" y="134"/>
                </a:lnTo>
                <a:lnTo>
                  <a:pt x="2037" y="70"/>
                </a:lnTo>
                <a:lnTo>
                  <a:pt x="2050" y="112"/>
                </a:lnTo>
                <a:lnTo>
                  <a:pt x="2066" y="84"/>
                </a:lnTo>
                <a:lnTo>
                  <a:pt x="2081" y="59"/>
                </a:lnTo>
                <a:lnTo>
                  <a:pt x="2095" y="90"/>
                </a:lnTo>
                <a:lnTo>
                  <a:pt x="2110" y="89"/>
                </a:lnTo>
                <a:lnTo>
                  <a:pt x="2125" y="6"/>
                </a:lnTo>
                <a:lnTo>
                  <a:pt x="2139" y="92"/>
                </a:lnTo>
                <a:lnTo>
                  <a:pt x="2155" y="259"/>
                </a:lnTo>
                <a:lnTo>
                  <a:pt x="2170" y="260"/>
                </a:lnTo>
                <a:lnTo>
                  <a:pt x="2184" y="179"/>
                </a:lnTo>
                <a:lnTo>
                  <a:pt x="2199" y="69"/>
                </a:lnTo>
                <a:lnTo>
                  <a:pt x="2214" y="98"/>
                </a:lnTo>
                <a:lnTo>
                  <a:pt x="2230" y="138"/>
                </a:lnTo>
                <a:lnTo>
                  <a:pt x="2243" y="53"/>
                </a:lnTo>
                <a:lnTo>
                  <a:pt x="2259" y="73"/>
                </a:lnTo>
                <a:lnTo>
                  <a:pt x="2274" y="188"/>
                </a:lnTo>
                <a:lnTo>
                  <a:pt x="2289" y="102"/>
                </a:lnTo>
                <a:lnTo>
                  <a:pt x="2305" y="170"/>
                </a:lnTo>
                <a:lnTo>
                  <a:pt x="2320" y="185"/>
                </a:lnTo>
                <a:lnTo>
                  <a:pt x="2334" y="125"/>
                </a:lnTo>
                <a:lnTo>
                  <a:pt x="2349" y="89"/>
                </a:lnTo>
                <a:lnTo>
                  <a:pt x="2364" y="138"/>
                </a:lnTo>
                <a:lnTo>
                  <a:pt x="2378" y="142"/>
                </a:lnTo>
                <a:lnTo>
                  <a:pt x="2378" y="165"/>
                </a:lnTo>
                <a:lnTo>
                  <a:pt x="2394" y="148"/>
                </a:lnTo>
                <a:lnTo>
                  <a:pt x="2409" y="240"/>
                </a:lnTo>
                <a:lnTo>
                  <a:pt x="2423" y="145"/>
                </a:lnTo>
                <a:lnTo>
                  <a:pt x="2438" y="245"/>
                </a:lnTo>
                <a:lnTo>
                  <a:pt x="2453" y="234"/>
                </a:lnTo>
                <a:lnTo>
                  <a:pt x="2469" y="211"/>
                </a:lnTo>
                <a:lnTo>
                  <a:pt x="2482" y="136"/>
                </a:lnTo>
                <a:lnTo>
                  <a:pt x="2498" y="268"/>
                </a:lnTo>
                <a:lnTo>
                  <a:pt x="2513" y="154"/>
                </a:lnTo>
                <a:lnTo>
                  <a:pt x="2527" y="260"/>
                </a:lnTo>
                <a:lnTo>
                  <a:pt x="2542" y="177"/>
                </a:lnTo>
                <a:lnTo>
                  <a:pt x="2557" y="352"/>
                </a:lnTo>
                <a:lnTo>
                  <a:pt x="2571" y="303"/>
                </a:lnTo>
                <a:lnTo>
                  <a:pt x="2587" y="142"/>
                </a:lnTo>
                <a:lnTo>
                  <a:pt x="2602" y="222"/>
                </a:lnTo>
                <a:lnTo>
                  <a:pt x="2616" y="323"/>
                </a:lnTo>
                <a:lnTo>
                  <a:pt x="2631" y="203"/>
                </a:lnTo>
                <a:lnTo>
                  <a:pt x="2646" y="265"/>
                </a:lnTo>
                <a:lnTo>
                  <a:pt x="2662" y="295"/>
                </a:lnTo>
                <a:lnTo>
                  <a:pt x="2675" y="168"/>
                </a:lnTo>
                <a:lnTo>
                  <a:pt x="2691" y="291"/>
                </a:lnTo>
                <a:lnTo>
                  <a:pt x="2706" y="260"/>
                </a:lnTo>
                <a:lnTo>
                  <a:pt x="2720" y="329"/>
                </a:lnTo>
                <a:lnTo>
                  <a:pt x="2735" y="344"/>
                </a:lnTo>
                <a:lnTo>
                  <a:pt x="2750" y="470"/>
                </a:lnTo>
                <a:lnTo>
                  <a:pt x="2764" y="441"/>
                </a:lnTo>
                <a:lnTo>
                  <a:pt x="2780" y="418"/>
                </a:lnTo>
                <a:lnTo>
                  <a:pt x="2795" y="338"/>
                </a:lnTo>
                <a:lnTo>
                  <a:pt x="2809" y="502"/>
                </a:lnTo>
                <a:lnTo>
                  <a:pt x="2824" y="444"/>
                </a:lnTo>
                <a:lnTo>
                  <a:pt x="2839" y="547"/>
                </a:lnTo>
                <a:lnTo>
                  <a:pt x="2853" y="487"/>
                </a:lnTo>
                <a:lnTo>
                  <a:pt x="2868" y="605"/>
                </a:lnTo>
                <a:lnTo>
                  <a:pt x="2884" y="587"/>
                </a:lnTo>
                <a:lnTo>
                  <a:pt x="2899" y="625"/>
                </a:lnTo>
                <a:lnTo>
                  <a:pt x="2913" y="579"/>
                </a:lnTo>
                <a:lnTo>
                  <a:pt x="2928" y="683"/>
                </a:lnTo>
                <a:lnTo>
                  <a:pt x="2944" y="723"/>
                </a:lnTo>
                <a:lnTo>
                  <a:pt x="2957" y="711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5" name="Freeform 1061"/>
          <p:cNvSpPr>
            <a:spLocks/>
          </p:cNvSpPr>
          <p:nvPr/>
        </p:nvSpPr>
        <p:spPr bwMode="auto">
          <a:xfrm>
            <a:off x="1066800" y="1984375"/>
            <a:ext cx="7721600" cy="2435225"/>
          </a:xfrm>
          <a:custGeom>
            <a:avLst/>
            <a:gdLst>
              <a:gd name="T0" fmla="*/ 45 w 2957"/>
              <a:gd name="T1" fmla="*/ 1011 h 1011"/>
              <a:gd name="T2" fmla="*/ 105 w 2957"/>
              <a:gd name="T3" fmla="*/ 1011 h 1011"/>
              <a:gd name="T4" fmla="*/ 164 w 2957"/>
              <a:gd name="T5" fmla="*/ 1011 h 1011"/>
              <a:gd name="T6" fmla="*/ 223 w 2957"/>
              <a:gd name="T7" fmla="*/ 1011 h 1011"/>
              <a:gd name="T8" fmla="*/ 282 w 2957"/>
              <a:gd name="T9" fmla="*/ 1011 h 1011"/>
              <a:gd name="T10" fmla="*/ 342 w 2957"/>
              <a:gd name="T11" fmla="*/ 1011 h 1011"/>
              <a:gd name="T12" fmla="*/ 402 w 2957"/>
              <a:gd name="T13" fmla="*/ 1011 h 1011"/>
              <a:gd name="T14" fmla="*/ 460 w 2957"/>
              <a:gd name="T15" fmla="*/ 1011 h 1011"/>
              <a:gd name="T16" fmla="*/ 520 w 2957"/>
              <a:gd name="T17" fmla="*/ 1011 h 1011"/>
              <a:gd name="T18" fmla="*/ 579 w 2957"/>
              <a:gd name="T19" fmla="*/ 1011 h 1011"/>
              <a:gd name="T20" fmla="*/ 625 w 2957"/>
              <a:gd name="T21" fmla="*/ 723 h 1011"/>
              <a:gd name="T22" fmla="*/ 685 w 2957"/>
              <a:gd name="T23" fmla="*/ 723 h 1011"/>
              <a:gd name="T24" fmla="*/ 745 w 2957"/>
              <a:gd name="T25" fmla="*/ 723 h 1011"/>
              <a:gd name="T26" fmla="*/ 803 w 2957"/>
              <a:gd name="T27" fmla="*/ 723 h 1011"/>
              <a:gd name="T28" fmla="*/ 863 w 2957"/>
              <a:gd name="T29" fmla="*/ 723 h 1011"/>
              <a:gd name="T30" fmla="*/ 923 w 2957"/>
              <a:gd name="T31" fmla="*/ 723 h 1011"/>
              <a:gd name="T32" fmla="*/ 982 w 2957"/>
              <a:gd name="T33" fmla="*/ 723 h 1011"/>
              <a:gd name="T34" fmla="*/ 1041 w 2957"/>
              <a:gd name="T35" fmla="*/ 723 h 1011"/>
              <a:gd name="T36" fmla="*/ 1100 w 2957"/>
              <a:gd name="T37" fmla="*/ 723 h 1011"/>
              <a:gd name="T38" fmla="*/ 1160 w 2957"/>
              <a:gd name="T39" fmla="*/ 723 h 1011"/>
              <a:gd name="T40" fmla="*/ 1205 w 2957"/>
              <a:gd name="T41" fmla="*/ 433 h 1011"/>
              <a:gd name="T42" fmla="*/ 1264 w 2957"/>
              <a:gd name="T43" fmla="*/ 433 h 1011"/>
              <a:gd name="T44" fmla="*/ 1323 w 2957"/>
              <a:gd name="T45" fmla="*/ 433 h 1011"/>
              <a:gd name="T46" fmla="*/ 1382 w 2957"/>
              <a:gd name="T47" fmla="*/ 433 h 1011"/>
              <a:gd name="T48" fmla="*/ 1442 w 2957"/>
              <a:gd name="T49" fmla="*/ 433 h 1011"/>
              <a:gd name="T50" fmla="*/ 1502 w 2957"/>
              <a:gd name="T51" fmla="*/ 433 h 1011"/>
              <a:gd name="T52" fmla="*/ 1560 w 2957"/>
              <a:gd name="T53" fmla="*/ 433 h 1011"/>
              <a:gd name="T54" fmla="*/ 1620 w 2957"/>
              <a:gd name="T55" fmla="*/ 433 h 1011"/>
              <a:gd name="T56" fmla="*/ 1680 w 2957"/>
              <a:gd name="T57" fmla="*/ 433 h 1011"/>
              <a:gd name="T58" fmla="*/ 1739 w 2957"/>
              <a:gd name="T59" fmla="*/ 433 h 1011"/>
              <a:gd name="T60" fmla="*/ 1784 w 2957"/>
              <a:gd name="T61" fmla="*/ 0 h 1011"/>
              <a:gd name="T62" fmla="*/ 1843 w 2957"/>
              <a:gd name="T63" fmla="*/ 0 h 1011"/>
              <a:gd name="T64" fmla="*/ 1902 w 2957"/>
              <a:gd name="T65" fmla="*/ 0 h 1011"/>
              <a:gd name="T66" fmla="*/ 1961 w 2957"/>
              <a:gd name="T67" fmla="*/ 0 h 1011"/>
              <a:gd name="T68" fmla="*/ 2021 w 2957"/>
              <a:gd name="T69" fmla="*/ 0 h 1011"/>
              <a:gd name="T70" fmla="*/ 2081 w 2957"/>
              <a:gd name="T71" fmla="*/ 0 h 1011"/>
              <a:gd name="T72" fmla="*/ 2139 w 2957"/>
              <a:gd name="T73" fmla="*/ 0 h 1011"/>
              <a:gd name="T74" fmla="*/ 2199 w 2957"/>
              <a:gd name="T75" fmla="*/ 0 h 1011"/>
              <a:gd name="T76" fmla="*/ 2259 w 2957"/>
              <a:gd name="T77" fmla="*/ 0 h 1011"/>
              <a:gd name="T78" fmla="*/ 2320 w 2957"/>
              <a:gd name="T79" fmla="*/ 0 h 1011"/>
              <a:gd name="T80" fmla="*/ 2378 w 2957"/>
              <a:gd name="T81" fmla="*/ 0 h 1011"/>
              <a:gd name="T82" fmla="*/ 2423 w 2957"/>
              <a:gd name="T83" fmla="*/ 433 h 1011"/>
              <a:gd name="T84" fmla="*/ 2482 w 2957"/>
              <a:gd name="T85" fmla="*/ 433 h 1011"/>
              <a:gd name="T86" fmla="*/ 2542 w 2957"/>
              <a:gd name="T87" fmla="*/ 433 h 1011"/>
              <a:gd name="T88" fmla="*/ 2602 w 2957"/>
              <a:gd name="T89" fmla="*/ 433 h 1011"/>
              <a:gd name="T90" fmla="*/ 2662 w 2957"/>
              <a:gd name="T91" fmla="*/ 433 h 1011"/>
              <a:gd name="T92" fmla="*/ 2720 w 2957"/>
              <a:gd name="T93" fmla="*/ 433 h 1011"/>
              <a:gd name="T94" fmla="*/ 2780 w 2957"/>
              <a:gd name="T95" fmla="*/ 433 h 1011"/>
              <a:gd name="T96" fmla="*/ 2839 w 2957"/>
              <a:gd name="T97" fmla="*/ 433 h 1011"/>
              <a:gd name="T98" fmla="*/ 2899 w 2957"/>
              <a:gd name="T99" fmla="*/ 433 h 1011"/>
              <a:gd name="T100" fmla="*/ 2957 w 2957"/>
              <a:gd name="T101" fmla="*/ 433 h 1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957" h="1011">
                <a:moveTo>
                  <a:pt x="0" y="1011"/>
                </a:moveTo>
                <a:lnTo>
                  <a:pt x="16" y="1011"/>
                </a:lnTo>
                <a:lnTo>
                  <a:pt x="29" y="1011"/>
                </a:lnTo>
                <a:lnTo>
                  <a:pt x="45" y="1011"/>
                </a:lnTo>
                <a:lnTo>
                  <a:pt x="60" y="1011"/>
                </a:lnTo>
                <a:lnTo>
                  <a:pt x="74" y="1011"/>
                </a:lnTo>
                <a:lnTo>
                  <a:pt x="89" y="1011"/>
                </a:lnTo>
                <a:lnTo>
                  <a:pt x="105" y="1011"/>
                </a:lnTo>
                <a:lnTo>
                  <a:pt x="120" y="1011"/>
                </a:lnTo>
                <a:lnTo>
                  <a:pt x="134" y="1011"/>
                </a:lnTo>
                <a:lnTo>
                  <a:pt x="149" y="1011"/>
                </a:lnTo>
                <a:lnTo>
                  <a:pt x="164" y="1011"/>
                </a:lnTo>
                <a:lnTo>
                  <a:pt x="178" y="1011"/>
                </a:lnTo>
                <a:lnTo>
                  <a:pt x="193" y="1011"/>
                </a:lnTo>
                <a:lnTo>
                  <a:pt x="209" y="1011"/>
                </a:lnTo>
                <a:lnTo>
                  <a:pt x="223" y="1011"/>
                </a:lnTo>
                <a:lnTo>
                  <a:pt x="238" y="1011"/>
                </a:lnTo>
                <a:lnTo>
                  <a:pt x="253" y="1011"/>
                </a:lnTo>
                <a:lnTo>
                  <a:pt x="267" y="1011"/>
                </a:lnTo>
                <a:lnTo>
                  <a:pt x="282" y="1011"/>
                </a:lnTo>
                <a:lnTo>
                  <a:pt x="298" y="1011"/>
                </a:lnTo>
                <a:lnTo>
                  <a:pt x="311" y="1011"/>
                </a:lnTo>
                <a:lnTo>
                  <a:pt x="327" y="1011"/>
                </a:lnTo>
                <a:lnTo>
                  <a:pt x="342" y="1011"/>
                </a:lnTo>
                <a:lnTo>
                  <a:pt x="357" y="1011"/>
                </a:lnTo>
                <a:lnTo>
                  <a:pt x="371" y="1011"/>
                </a:lnTo>
                <a:lnTo>
                  <a:pt x="386" y="1011"/>
                </a:lnTo>
                <a:lnTo>
                  <a:pt x="402" y="1011"/>
                </a:lnTo>
                <a:lnTo>
                  <a:pt x="416" y="1011"/>
                </a:lnTo>
                <a:lnTo>
                  <a:pt x="431" y="1011"/>
                </a:lnTo>
                <a:lnTo>
                  <a:pt x="446" y="1011"/>
                </a:lnTo>
                <a:lnTo>
                  <a:pt x="460" y="1011"/>
                </a:lnTo>
                <a:lnTo>
                  <a:pt x="475" y="1011"/>
                </a:lnTo>
                <a:lnTo>
                  <a:pt x="491" y="1011"/>
                </a:lnTo>
                <a:lnTo>
                  <a:pt x="504" y="1011"/>
                </a:lnTo>
                <a:lnTo>
                  <a:pt x="520" y="1011"/>
                </a:lnTo>
                <a:lnTo>
                  <a:pt x="535" y="1011"/>
                </a:lnTo>
                <a:lnTo>
                  <a:pt x="550" y="1011"/>
                </a:lnTo>
                <a:lnTo>
                  <a:pt x="564" y="1011"/>
                </a:lnTo>
                <a:lnTo>
                  <a:pt x="579" y="1011"/>
                </a:lnTo>
                <a:lnTo>
                  <a:pt x="595" y="1011"/>
                </a:lnTo>
                <a:lnTo>
                  <a:pt x="595" y="723"/>
                </a:lnTo>
                <a:lnTo>
                  <a:pt x="609" y="723"/>
                </a:lnTo>
                <a:lnTo>
                  <a:pt x="625" y="723"/>
                </a:lnTo>
                <a:lnTo>
                  <a:pt x="641" y="723"/>
                </a:lnTo>
                <a:lnTo>
                  <a:pt x="655" y="723"/>
                </a:lnTo>
                <a:lnTo>
                  <a:pt x="670" y="723"/>
                </a:lnTo>
                <a:lnTo>
                  <a:pt x="685" y="723"/>
                </a:lnTo>
                <a:lnTo>
                  <a:pt x="699" y="723"/>
                </a:lnTo>
                <a:lnTo>
                  <a:pt x="714" y="723"/>
                </a:lnTo>
                <a:lnTo>
                  <a:pt x="730" y="723"/>
                </a:lnTo>
                <a:lnTo>
                  <a:pt x="745" y="723"/>
                </a:lnTo>
                <a:lnTo>
                  <a:pt x="759" y="723"/>
                </a:lnTo>
                <a:lnTo>
                  <a:pt x="774" y="723"/>
                </a:lnTo>
                <a:lnTo>
                  <a:pt x="789" y="723"/>
                </a:lnTo>
                <a:lnTo>
                  <a:pt x="803" y="723"/>
                </a:lnTo>
                <a:lnTo>
                  <a:pt x="818" y="723"/>
                </a:lnTo>
                <a:lnTo>
                  <a:pt x="834" y="723"/>
                </a:lnTo>
                <a:lnTo>
                  <a:pt x="848" y="723"/>
                </a:lnTo>
                <a:lnTo>
                  <a:pt x="863" y="723"/>
                </a:lnTo>
                <a:lnTo>
                  <a:pt x="878" y="723"/>
                </a:lnTo>
                <a:lnTo>
                  <a:pt x="892" y="723"/>
                </a:lnTo>
                <a:lnTo>
                  <a:pt x="907" y="723"/>
                </a:lnTo>
                <a:lnTo>
                  <a:pt x="923" y="723"/>
                </a:lnTo>
                <a:lnTo>
                  <a:pt x="936" y="723"/>
                </a:lnTo>
                <a:lnTo>
                  <a:pt x="952" y="723"/>
                </a:lnTo>
                <a:lnTo>
                  <a:pt x="967" y="723"/>
                </a:lnTo>
                <a:lnTo>
                  <a:pt x="982" y="723"/>
                </a:lnTo>
                <a:lnTo>
                  <a:pt x="996" y="723"/>
                </a:lnTo>
                <a:lnTo>
                  <a:pt x="1012" y="723"/>
                </a:lnTo>
                <a:lnTo>
                  <a:pt x="1027" y="723"/>
                </a:lnTo>
                <a:lnTo>
                  <a:pt x="1041" y="723"/>
                </a:lnTo>
                <a:lnTo>
                  <a:pt x="1056" y="723"/>
                </a:lnTo>
                <a:lnTo>
                  <a:pt x="1071" y="723"/>
                </a:lnTo>
                <a:lnTo>
                  <a:pt x="1085" y="723"/>
                </a:lnTo>
                <a:lnTo>
                  <a:pt x="1100" y="723"/>
                </a:lnTo>
                <a:lnTo>
                  <a:pt x="1116" y="723"/>
                </a:lnTo>
                <a:lnTo>
                  <a:pt x="1129" y="723"/>
                </a:lnTo>
                <a:lnTo>
                  <a:pt x="1145" y="723"/>
                </a:lnTo>
                <a:lnTo>
                  <a:pt x="1160" y="723"/>
                </a:lnTo>
                <a:lnTo>
                  <a:pt x="1175" y="723"/>
                </a:lnTo>
                <a:lnTo>
                  <a:pt x="1189" y="723"/>
                </a:lnTo>
                <a:lnTo>
                  <a:pt x="1189" y="433"/>
                </a:lnTo>
                <a:lnTo>
                  <a:pt x="1205" y="433"/>
                </a:lnTo>
                <a:lnTo>
                  <a:pt x="1220" y="433"/>
                </a:lnTo>
                <a:lnTo>
                  <a:pt x="1234" y="433"/>
                </a:lnTo>
                <a:lnTo>
                  <a:pt x="1249" y="433"/>
                </a:lnTo>
                <a:lnTo>
                  <a:pt x="1264" y="433"/>
                </a:lnTo>
                <a:lnTo>
                  <a:pt x="1278" y="433"/>
                </a:lnTo>
                <a:lnTo>
                  <a:pt x="1293" y="433"/>
                </a:lnTo>
                <a:lnTo>
                  <a:pt x="1309" y="433"/>
                </a:lnTo>
                <a:lnTo>
                  <a:pt x="1323" y="433"/>
                </a:lnTo>
                <a:lnTo>
                  <a:pt x="1338" y="433"/>
                </a:lnTo>
                <a:lnTo>
                  <a:pt x="1353" y="433"/>
                </a:lnTo>
                <a:lnTo>
                  <a:pt x="1367" y="433"/>
                </a:lnTo>
                <a:lnTo>
                  <a:pt x="1382" y="433"/>
                </a:lnTo>
                <a:lnTo>
                  <a:pt x="1398" y="433"/>
                </a:lnTo>
                <a:lnTo>
                  <a:pt x="1413" y="433"/>
                </a:lnTo>
                <a:lnTo>
                  <a:pt x="1427" y="433"/>
                </a:lnTo>
                <a:lnTo>
                  <a:pt x="1442" y="433"/>
                </a:lnTo>
                <a:lnTo>
                  <a:pt x="1457" y="433"/>
                </a:lnTo>
                <a:lnTo>
                  <a:pt x="1471" y="433"/>
                </a:lnTo>
                <a:lnTo>
                  <a:pt x="1486" y="433"/>
                </a:lnTo>
                <a:lnTo>
                  <a:pt x="1502" y="433"/>
                </a:lnTo>
                <a:lnTo>
                  <a:pt x="1516" y="433"/>
                </a:lnTo>
                <a:lnTo>
                  <a:pt x="1531" y="433"/>
                </a:lnTo>
                <a:lnTo>
                  <a:pt x="1546" y="433"/>
                </a:lnTo>
                <a:lnTo>
                  <a:pt x="1560" y="433"/>
                </a:lnTo>
                <a:lnTo>
                  <a:pt x="1575" y="433"/>
                </a:lnTo>
                <a:lnTo>
                  <a:pt x="1591" y="433"/>
                </a:lnTo>
                <a:lnTo>
                  <a:pt x="1606" y="433"/>
                </a:lnTo>
                <a:lnTo>
                  <a:pt x="1620" y="433"/>
                </a:lnTo>
                <a:lnTo>
                  <a:pt x="1635" y="433"/>
                </a:lnTo>
                <a:lnTo>
                  <a:pt x="1650" y="433"/>
                </a:lnTo>
                <a:lnTo>
                  <a:pt x="1664" y="433"/>
                </a:lnTo>
                <a:lnTo>
                  <a:pt x="1680" y="433"/>
                </a:lnTo>
                <a:lnTo>
                  <a:pt x="1695" y="433"/>
                </a:lnTo>
                <a:lnTo>
                  <a:pt x="1709" y="433"/>
                </a:lnTo>
                <a:lnTo>
                  <a:pt x="1724" y="433"/>
                </a:lnTo>
                <a:lnTo>
                  <a:pt x="1739" y="433"/>
                </a:lnTo>
                <a:lnTo>
                  <a:pt x="1753" y="433"/>
                </a:lnTo>
                <a:lnTo>
                  <a:pt x="1768" y="433"/>
                </a:lnTo>
                <a:lnTo>
                  <a:pt x="1784" y="433"/>
                </a:lnTo>
                <a:lnTo>
                  <a:pt x="1784" y="0"/>
                </a:lnTo>
                <a:lnTo>
                  <a:pt x="1797" y="0"/>
                </a:lnTo>
                <a:lnTo>
                  <a:pt x="1813" y="0"/>
                </a:lnTo>
                <a:lnTo>
                  <a:pt x="1828" y="0"/>
                </a:lnTo>
                <a:lnTo>
                  <a:pt x="1843" y="0"/>
                </a:lnTo>
                <a:lnTo>
                  <a:pt x="1857" y="0"/>
                </a:lnTo>
                <a:lnTo>
                  <a:pt x="1873" y="0"/>
                </a:lnTo>
                <a:lnTo>
                  <a:pt x="1888" y="0"/>
                </a:lnTo>
                <a:lnTo>
                  <a:pt x="1902" y="0"/>
                </a:lnTo>
                <a:lnTo>
                  <a:pt x="1917" y="0"/>
                </a:lnTo>
                <a:lnTo>
                  <a:pt x="1932" y="0"/>
                </a:lnTo>
                <a:lnTo>
                  <a:pt x="1946" y="0"/>
                </a:lnTo>
                <a:lnTo>
                  <a:pt x="1961" y="0"/>
                </a:lnTo>
                <a:lnTo>
                  <a:pt x="1977" y="0"/>
                </a:lnTo>
                <a:lnTo>
                  <a:pt x="1991" y="0"/>
                </a:lnTo>
                <a:lnTo>
                  <a:pt x="2006" y="0"/>
                </a:lnTo>
                <a:lnTo>
                  <a:pt x="2021" y="0"/>
                </a:lnTo>
                <a:lnTo>
                  <a:pt x="2036" y="0"/>
                </a:lnTo>
                <a:lnTo>
                  <a:pt x="2050" y="0"/>
                </a:lnTo>
                <a:lnTo>
                  <a:pt x="2066" y="0"/>
                </a:lnTo>
                <a:lnTo>
                  <a:pt x="2081" y="0"/>
                </a:lnTo>
                <a:lnTo>
                  <a:pt x="2095" y="0"/>
                </a:lnTo>
                <a:lnTo>
                  <a:pt x="2110" y="0"/>
                </a:lnTo>
                <a:lnTo>
                  <a:pt x="2125" y="0"/>
                </a:lnTo>
                <a:lnTo>
                  <a:pt x="2139" y="0"/>
                </a:lnTo>
                <a:lnTo>
                  <a:pt x="2154" y="0"/>
                </a:lnTo>
                <a:lnTo>
                  <a:pt x="2170" y="0"/>
                </a:lnTo>
                <a:lnTo>
                  <a:pt x="2184" y="0"/>
                </a:lnTo>
                <a:lnTo>
                  <a:pt x="2199" y="0"/>
                </a:lnTo>
                <a:lnTo>
                  <a:pt x="2214" y="0"/>
                </a:lnTo>
                <a:lnTo>
                  <a:pt x="2230" y="0"/>
                </a:lnTo>
                <a:lnTo>
                  <a:pt x="2243" y="0"/>
                </a:lnTo>
                <a:lnTo>
                  <a:pt x="2259" y="0"/>
                </a:lnTo>
                <a:lnTo>
                  <a:pt x="2274" y="0"/>
                </a:lnTo>
                <a:lnTo>
                  <a:pt x="2289" y="0"/>
                </a:lnTo>
                <a:lnTo>
                  <a:pt x="2305" y="0"/>
                </a:lnTo>
                <a:lnTo>
                  <a:pt x="2320" y="0"/>
                </a:lnTo>
                <a:lnTo>
                  <a:pt x="2334" y="0"/>
                </a:lnTo>
                <a:lnTo>
                  <a:pt x="2349" y="0"/>
                </a:lnTo>
                <a:lnTo>
                  <a:pt x="2364" y="0"/>
                </a:lnTo>
                <a:lnTo>
                  <a:pt x="2378" y="0"/>
                </a:lnTo>
                <a:lnTo>
                  <a:pt x="2378" y="433"/>
                </a:lnTo>
                <a:lnTo>
                  <a:pt x="2393" y="433"/>
                </a:lnTo>
                <a:lnTo>
                  <a:pt x="2409" y="433"/>
                </a:lnTo>
                <a:lnTo>
                  <a:pt x="2423" y="433"/>
                </a:lnTo>
                <a:lnTo>
                  <a:pt x="2438" y="433"/>
                </a:lnTo>
                <a:lnTo>
                  <a:pt x="2453" y="433"/>
                </a:lnTo>
                <a:lnTo>
                  <a:pt x="2469" y="433"/>
                </a:lnTo>
                <a:lnTo>
                  <a:pt x="2482" y="433"/>
                </a:lnTo>
                <a:lnTo>
                  <a:pt x="2498" y="433"/>
                </a:lnTo>
                <a:lnTo>
                  <a:pt x="2513" y="433"/>
                </a:lnTo>
                <a:lnTo>
                  <a:pt x="2527" y="433"/>
                </a:lnTo>
                <a:lnTo>
                  <a:pt x="2542" y="433"/>
                </a:lnTo>
                <a:lnTo>
                  <a:pt x="2557" y="433"/>
                </a:lnTo>
                <a:lnTo>
                  <a:pt x="2571" y="433"/>
                </a:lnTo>
                <a:lnTo>
                  <a:pt x="2586" y="433"/>
                </a:lnTo>
                <a:lnTo>
                  <a:pt x="2602" y="433"/>
                </a:lnTo>
                <a:lnTo>
                  <a:pt x="2616" y="433"/>
                </a:lnTo>
                <a:lnTo>
                  <a:pt x="2631" y="433"/>
                </a:lnTo>
                <a:lnTo>
                  <a:pt x="2646" y="433"/>
                </a:lnTo>
                <a:lnTo>
                  <a:pt x="2662" y="433"/>
                </a:lnTo>
                <a:lnTo>
                  <a:pt x="2675" y="433"/>
                </a:lnTo>
                <a:lnTo>
                  <a:pt x="2691" y="433"/>
                </a:lnTo>
                <a:lnTo>
                  <a:pt x="2706" y="433"/>
                </a:lnTo>
                <a:lnTo>
                  <a:pt x="2720" y="433"/>
                </a:lnTo>
                <a:lnTo>
                  <a:pt x="2735" y="433"/>
                </a:lnTo>
                <a:lnTo>
                  <a:pt x="2750" y="433"/>
                </a:lnTo>
                <a:lnTo>
                  <a:pt x="2764" y="433"/>
                </a:lnTo>
                <a:lnTo>
                  <a:pt x="2780" y="433"/>
                </a:lnTo>
                <a:lnTo>
                  <a:pt x="2795" y="433"/>
                </a:lnTo>
                <a:lnTo>
                  <a:pt x="2809" y="433"/>
                </a:lnTo>
                <a:lnTo>
                  <a:pt x="2824" y="433"/>
                </a:lnTo>
                <a:lnTo>
                  <a:pt x="2839" y="433"/>
                </a:lnTo>
                <a:lnTo>
                  <a:pt x="2853" y="433"/>
                </a:lnTo>
                <a:lnTo>
                  <a:pt x="2868" y="433"/>
                </a:lnTo>
                <a:lnTo>
                  <a:pt x="2884" y="433"/>
                </a:lnTo>
                <a:lnTo>
                  <a:pt x="2899" y="433"/>
                </a:lnTo>
                <a:lnTo>
                  <a:pt x="2913" y="433"/>
                </a:lnTo>
                <a:lnTo>
                  <a:pt x="2928" y="433"/>
                </a:lnTo>
                <a:lnTo>
                  <a:pt x="2943" y="433"/>
                </a:lnTo>
                <a:lnTo>
                  <a:pt x="2957" y="433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6" name="Rectangle 1062"/>
          <p:cNvSpPr>
            <a:spLocks noChangeArrowheads="1"/>
          </p:cNvSpPr>
          <p:nvPr/>
        </p:nvSpPr>
        <p:spPr bwMode="auto">
          <a:xfrm>
            <a:off x="817563" y="5734050"/>
            <a:ext cx="119062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Geneva" charset="0"/>
              </a:rPr>
              <a:t>0</a:t>
            </a:r>
            <a:endParaRPr lang="en-GB" sz="1400">
              <a:solidFill>
                <a:srgbClr val="FC0128"/>
              </a:solidFill>
              <a:latin typeface="Helvetica" charset="0"/>
            </a:endParaRPr>
          </a:p>
        </p:txBody>
      </p:sp>
      <p:sp>
        <p:nvSpPr>
          <p:cNvPr id="252967" name="Rectangle 1063"/>
          <p:cNvSpPr>
            <a:spLocks noChangeArrowheads="1"/>
          </p:cNvSpPr>
          <p:nvPr/>
        </p:nvSpPr>
        <p:spPr bwMode="auto">
          <a:xfrm>
            <a:off x="708025" y="5040313"/>
            <a:ext cx="238125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Geneva" charset="0"/>
              </a:rPr>
              <a:t>50</a:t>
            </a:r>
            <a:endParaRPr lang="en-GB" sz="1400">
              <a:solidFill>
                <a:srgbClr val="FC0128"/>
              </a:solidFill>
              <a:latin typeface="Helvetica" charset="0"/>
            </a:endParaRPr>
          </a:p>
        </p:txBody>
      </p:sp>
      <p:sp>
        <p:nvSpPr>
          <p:cNvPr id="252968" name="Rectangle 1064"/>
          <p:cNvSpPr>
            <a:spLocks noChangeArrowheads="1"/>
          </p:cNvSpPr>
          <p:nvPr/>
        </p:nvSpPr>
        <p:spPr bwMode="auto">
          <a:xfrm>
            <a:off x="600075" y="4341813"/>
            <a:ext cx="357188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Geneva" charset="0"/>
              </a:rPr>
              <a:t>100</a:t>
            </a:r>
            <a:endParaRPr lang="en-GB" sz="1400">
              <a:solidFill>
                <a:srgbClr val="FC0128"/>
              </a:solidFill>
              <a:latin typeface="Helvetica" charset="0"/>
            </a:endParaRPr>
          </a:p>
        </p:txBody>
      </p:sp>
      <p:sp>
        <p:nvSpPr>
          <p:cNvPr id="252969" name="Rectangle 1065"/>
          <p:cNvSpPr>
            <a:spLocks noChangeArrowheads="1"/>
          </p:cNvSpPr>
          <p:nvPr/>
        </p:nvSpPr>
        <p:spPr bwMode="auto">
          <a:xfrm>
            <a:off x="600075" y="3648075"/>
            <a:ext cx="357188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Geneva" charset="0"/>
              </a:rPr>
              <a:t>150</a:t>
            </a:r>
            <a:endParaRPr lang="en-GB" sz="1400">
              <a:solidFill>
                <a:srgbClr val="FC0128"/>
              </a:solidFill>
              <a:latin typeface="Helvetica" charset="0"/>
            </a:endParaRPr>
          </a:p>
        </p:txBody>
      </p:sp>
      <p:sp>
        <p:nvSpPr>
          <p:cNvPr id="252970" name="Rectangle 1066"/>
          <p:cNvSpPr>
            <a:spLocks noChangeArrowheads="1"/>
          </p:cNvSpPr>
          <p:nvPr/>
        </p:nvSpPr>
        <p:spPr bwMode="auto">
          <a:xfrm>
            <a:off x="600075" y="2952750"/>
            <a:ext cx="357188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Geneva" charset="0"/>
              </a:rPr>
              <a:t>200</a:t>
            </a:r>
            <a:endParaRPr lang="en-GB" sz="1400">
              <a:solidFill>
                <a:srgbClr val="FC0128"/>
              </a:solidFill>
              <a:latin typeface="Helvetica" charset="0"/>
            </a:endParaRPr>
          </a:p>
        </p:txBody>
      </p:sp>
      <p:sp>
        <p:nvSpPr>
          <p:cNvPr id="252971" name="Rectangle 1067"/>
          <p:cNvSpPr>
            <a:spLocks noChangeArrowheads="1"/>
          </p:cNvSpPr>
          <p:nvPr/>
        </p:nvSpPr>
        <p:spPr bwMode="auto">
          <a:xfrm>
            <a:off x="600075" y="2259013"/>
            <a:ext cx="357188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Geneva" charset="0"/>
              </a:rPr>
              <a:t>250</a:t>
            </a:r>
            <a:endParaRPr lang="en-GB" sz="1400">
              <a:solidFill>
                <a:srgbClr val="FC0128"/>
              </a:solidFill>
              <a:latin typeface="Helvetica" charset="0"/>
            </a:endParaRPr>
          </a:p>
        </p:txBody>
      </p:sp>
      <p:sp>
        <p:nvSpPr>
          <p:cNvPr id="252972" name="Rectangle 1068"/>
          <p:cNvSpPr>
            <a:spLocks noChangeArrowheads="1"/>
          </p:cNvSpPr>
          <p:nvPr/>
        </p:nvSpPr>
        <p:spPr bwMode="auto">
          <a:xfrm>
            <a:off x="600075" y="1560513"/>
            <a:ext cx="357188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Geneva" charset="0"/>
              </a:rPr>
              <a:t>300</a:t>
            </a:r>
            <a:endParaRPr lang="en-GB" sz="1400">
              <a:solidFill>
                <a:srgbClr val="FC0128"/>
              </a:solidFill>
              <a:latin typeface="Helvetica" charset="0"/>
            </a:endParaRPr>
          </a:p>
        </p:txBody>
      </p:sp>
      <p:sp>
        <p:nvSpPr>
          <p:cNvPr id="252973" name="Rectangle 1069"/>
          <p:cNvSpPr>
            <a:spLocks noChangeArrowheads="1"/>
          </p:cNvSpPr>
          <p:nvPr/>
        </p:nvSpPr>
        <p:spPr bwMode="auto">
          <a:xfrm>
            <a:off x="1763713" y="6096000"/>
            <a:ext cx="119062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Geneva" charset="0"/>
              </a:rPr>
              <a:t>1</a:t>
            </a:r>
            <a:endParaRPr lang="en-GB" sz="1400">
              <a:solidFill>
                <a:srgbClr val="FC0128"/>
              </a:solidFill>
              <a:latin typeface="Helvetica" charset="0"/>
            </a:endParaRPr>
          </a:p>
        </p:txBody>
      </p:sp>
      <p:sp>
        <p:nvSpPr>
          <p:cNvPr id="252974" name="Rectangle 1070"/>
          <p:cNvSpPr>
            <a:spLocks noChangeArrowheads="1"/>
          </p:cNvSpPr>
          <p:nvPr/>
        </p:nvSpPr>
        <p:spPr bwMode="auto">
          <a:xfrm>
            <a:off x="3327400" y="6096000"/>
            <a:ext cx="119063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Geneva" charset="0"/>
              </a:rPr>
              <a:t>2</a:t>
            </a:r>
            <a:endParaRPr lang="en-GB" sz="1400">
              <a:solidFill>
                <a:srgbClr val="FC0128"/>
              </a:solidFill>
              <a:latin typeface="Helvetica" charset="0"/>
            </a:endParaRPr>
          </a:p>
        </p:txBody>
      </p:sp>
      <p:sp>
        <p:nvSpPr>
          <p:cNvPr id="252975" name="Rectangle 1071"/>
          <p:cNvSpPr>
            <a:spLocks noChangeArrowheads="1"/>
          </p:cNvSpPr>
          <p:nvPr/>
        </p:nvSpPr>
        <p:spPr bwMode="auto">
          <a:xfrm>
            <a:off x="4881563" y="6100763"/>
            <a:ext cx="119062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Geneva" charset="0"/>
              </a:rPr>
              <a:t>3</a:t>
            </a:r>
            <a:endParaRPr lang="en-GB" sz="1400">
              <a:solidFill>
                <a:srgbClr val="FC0128"/>
              </a:solidFill>
              <a:latin typeface="Helvetica" charset="0"/>
            </a:endParaRPr>
          </a:p>
        </p:txBody>
      </p:sp>
      <p:sp>
        <p:nvSpPr>
          <p:cNvPr id="252976" name="Rectangle 1072"/>
          <p:cNvSpPr>
            <a:spLocks noChangeArrowheads="1"/>
          </p:cNvSpPr>
          <p:nvPr/>
        </p:nvSpPr>
        <p:spPr bwMode="auto">
          <a:xfrm>
            <a:off x="6427788" y="6096000"/>
            <a:ext cx="119062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Geneva" charset="0"/>
              </a:rPr>
              <a:t>4</a:t>
            </a:r>
            <a:endParaRPr lang="en-GB" sz="1400">
              <a:solidFill>
                <a:srgbClr val="FC0128"/>
              </a:solidFill>
              <a:latin typeface="Helvetica" charset="0"/>
            </a:endParaRPr>
          </a:p>
        </p:txBody>
      </p:sp>
      <p:sp>
        <p:nvSpPr>
          <p:cNvPr id="252977" name="Rectangle 1073"/>
          <p:cNvSpPr>
            <a:spLocks noChangeArrowheads="1"/>
          </p:cNvSpPr>
          <p:nvPr/>
        </p:nvSpPr>
        <p:spPr bwMode="auto">
          <a:xfrm>
            <a:off x="7964488" y="6096000"/>
            <a:ext cx="119062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Geneva" charset="0"/>
              </a:rPr>
              <a:t>5</a:t>
            </a:r>
            <a:endParaRPr lang="en-GB" sz="1400">
              <a:solidFill>
                <a:srgbClr val="FC0128"/>
              </a:solidFill>
              <a:latin typeface="Helvetica" charset="0"/>
            </a:endParaRPr>
          </a:p>
        </p:txBody>
      </p:sp>
      <p:sp>
        <p:nvSpPr>
          <p:cNvPr id="252978" name="Rectangle 1074"/>
          <p:cNvSpPr>
            <a:spLocks noChangeArrowheads="1"/>
          </p:cNvSpPr>
          <p:nvPr/>
        </p:nvSpPr>
        <p:spPr bwMode="auto">
          <a:xfrm>
            <a:off x="8421688" y="6051550"/>
            <a:ext cx="528637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Geneva" charset="0"/>
              </a:rPr>
              <a:t>Period</a:t>
            </a:r>
            <a:endParaRPr lang="en-GB" sz="1400">
              <a:solidFill>
                <a:srgbClr val="FC0128"/>
              </a:solidFill>
              <a:latin typeface="Helvetica" charset="0"/>
            </a:endParaRPr>
          </a:p>
        </p:txBody>
      </p:sp>
      <p:sp>
        <p:nvSpPr>
          <p:cNvPr id="252979" name="Rectangle 1075"/>
          <p:cNvSpPr>
            <a:spLocks noChangeArrowheads="1"/>
          </p:cNvSpPr>
          <p:nvPr/>
        </p:nvSpPr>
        <p:spPr bwMode="auto">
          <a:xfrm>
            <a:off x="1266825" y="1733550"/>
            <a:ext cx="941388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Geneva" charset="0"/>
              </a:rPr>
              <a:t>Load [MW]</a:t>
            </a:r>
            <a:endParaRPr lang="en-GB" sz="1400">
              <a:solidFill>
                <a:srgbClr val="FC0128"/>
              </a:solidFill>
              <a:latin typeface="Helvetica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Energy produced vs. energy traded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8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ABFAFD-3A12-C040-B12A-FC324A268797}" type="slidenum">
              <a:rPr lang="en-US"/>
              <a:pPr/>
              <a:t>25</a:t>
            </a:fld>
            <a:endParaRPr lang="en-US"/>
          </a:p>
        </p:txBody>
      </p:sp>
      <p:sp>
        <p:nvSpPr>
          <p:cNvPr id="253955" name="Rectangle 1027"/>
          <p:cNvSpPr>
            <a:spLocks noChangeArrowheads="1"/>
          </p:cNvSpPr>
          <p:nvPr/>
        </p:nvSpPr>
        <p:spPr bwMode="auto">
          <a:xfrm>
            <a:off x="457200" y="1371600"/>
            <a:ext cx="8534400" cy="5029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3956" name="Line 1028"/>
          <p:cNvSpPr>
            <a:spLocks noChangeShapeType="1"/>
          </p:cNvSpPr>
          <p:nvPr/>
        </p:nvSpPr>
        <p:spPr bwMode="auto">
          <a:xfrm>
            <a:off x="2616200" y="1651000"/>
            <a:ext cx="3175" cy="41735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3957" name="Line 1029"/>
          <p:cNvSpPr>
            <a:spLocks noChangeShapeType="1"/>
          </p:cNvSpPr>
          <p:nvPr/>
        </p:nvSpPr>
        <p:spPr bwMode="auto">
          <a:xfrm>
            <a:off x="4168775" y="1651000"/>
            <a:ext cx="1588" cy="41735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3958" name="Line 1030"/>
          <p:cNvSpPr>
            <a:spLocks noChangeShapeType="1"/>
          </p:cNvSpPr>
          <p:nvPr/>
        </p:nvSpPr>
        <p:spPr bwMode="auto">
          <a:xfrm>
            <a:off x="5721350" y="1651000"/>
            <a:ext cx="3175" cy="41735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3959" name="Line 1031"/>
          <p:cNvSpPr>
            <a:spLocks noChangeShapeType="1"/>
          </p:cNvSpPr>
          <p:nvPr/>
        </p:nvSpPr>
        <p:spPr bwMode="auto">
          <a:xfrm>
            <a:off x="7273925" y="1651000"/>
            <a:ext cx="1588" cy="41735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3960" name="Line 1032"/>
          <p:cNvSpPr>
            <a:spLocks noChangeShapeType="1"/>
          </p:cNvSpPr>
          <p:nvPr/>
        </p:nvSpPr>
        <p:spPr bwMode="auto">
          <a:xfrm>
            <a:off x="8826500" y="1651000"/>
            <a:ext cx="3175" cy="41735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3961" name="Rectangle 1033"/>
          <p:cNvSpPr>
            <a:spLocks noChangeArrowheads="1"/>
          </p:cNvSpPr>
          <p:nvPr/>
        </p:nvSpPr>
        <p:spPr bwMode="auto">
          <a:xfrm>
            <a:off x="1055688" y="1644650"/>
            <a:ext cx="7762875" cy="4173538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3962" name="Line 1034"/>
          <p:cNvSpPr>
            <a:spLocks noChangeShapeType="1"/>
          </p:cNvSpPr>
          <p:nvPr/>
        </p:nvSpPr>
        <p:spPr bwMode="auto">
          <a:xfrm>
            <a:off x="1063625" y="1651000"/>
            <a:ext cx="1588" cy="417353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3963" name="Line 1035"/>
          <p:cNvSpPr>
            <a:spLocks noChangeShapeType="1"/>
          </p:cNvSpPr>
          <p:nvPr/>
        </p:nvSpPr>
        <p:spPr bwMode="auto">
          <a:xfrm>
            <a:off x="1008063" y="5824538"/>
            <a:ext cx="55562" cy="3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3964" name="Line 1036"/>
          <p:cNvSpPr>
            <a:spLocks noChangeShapeType="1"/>
          </p:cNvSpPr>
          <p:nvPr/>
        </p:nvSpPr>
        <p:spPr bwMode="auto">
          <a:xfrm>
            <a:off x="1008063" y="5130800"/>
            <a:ext cx="55562" cy="47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3965" name="Line 1037"/>
          <p:cNvSpPr>
            <a:spLocks noChangeShapeType="1"/>
          </p:cNvSpPr>
          <p:nvPr/>
        </p:nvSpPr>
        <p:spPr bwMode="auto">
          <a:xfrm>
            <a:off x="1008063" y="4432300"/>
            <a:ext cx="55562" cy="47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3966" name="Line 1038"/>
          <p:cNvSpPr>
            <a:spLocks noChangeShapeType="1"/>
          </p:cNvSpPr>
          <p:nvPr/>
        </p:nvSpPr>
        <p:spPr bwMode="auto">
          <a:xfrm>
            <a:off x="1008063" y="3740150"/>
            <a:ext cx="55562" cy="3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3967" name="Line 1039"/>
          <p:cNvSpPr>
            <a:spLocks noChangeShapeType="1"/>
          </p:cNvSpPr>
          <p:nvPr/>
        </p:nvSpPr>
        <p:spPr bwMode="auto">
          <a:xfrm>
            <a:off x="1008063" y="3041650"/>
            <a:ext cx="55562" cy="3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3968" name="Line 1040"/>
          <p:cNvSpPr>
            <a:spLocks noChangeShapeType="1"/>
          </p:cNvSpPr>
          <p:nvPr/>
        </p:nvSpPr>
        <p:spPr bwMode="auto">
          <a:xfrm>
            <a:off x="1008063" y="2347913"/>
            <a:ext cx="55562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3969" name="Line 1041"/>
          <p:cNvSpPr>
            <a:spLocks noChangeShapeType="1"/>
          </p:cNvSpPr>
          <p:nvPr/>
        </p:nvSpPr>
        <p:spPr bwMode="auto">
          <a:xfrm>
            <a:off x="1008063" y="1651000"/>
            <a:ext cx="55562" cy="3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3970" name="Line 1042"/>
          <p:cNvSpPr>
            <a:spLocks noChangeShapeType="1"/>
          </p:cNvSpPr>
          <p:nvPr/>
        </p:nvSpPr>
        <p:spPr bwMode="auto">
          <a:xfrm>
            <a:off x="1063625" y="5824538"/>
            <a:ext cx="7762875" cy="3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3971" name="Line 1043"/>
          <p:cNvSpPr>
            <a:spLocks noChangeShapeType="1"/>
          </p:cNvSpPr>
          <p:nvPr/>
        </p:nvSpPr>
        <p:spPr bwMode="auto">
          <a:xfrm flipV="1">
            <a:off x="1063625" y="5824538"/>
            <a:ext cx="1588" cy="3651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3972" name="Line 1044"/>
          <p:cNvSpPr>
            <a:spLocks noChangeShapeType="1"/>
          </p:cNvSpPr>
          <p:nvPr/>
        </p:nvSpPr>
        <p:spPr bwMode="auto">
          <a:xfrm flipV="1">
            <a:off x="1841500" y="5824538"/>
            <a:ext cx="3175" cy="3651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3973" name="Line 1045"/>
          <p:cNvSpPr>
            <a:spLocks noChangeShapeType="1"/>
          </p:cNvSpPr>
          <p:nvPr/>
        </p:nvSpPr>
        <p:spPr bwMode="auto">
          <a:xfrm flipV="1">
            <a:off x="2616200" y="5824538"/>
            <a:ext cx="3175" cy="3651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3974" name="Line 1046"/>
          <p:cNvSpPr>
            <a:spLocks noChangeShapeType="1"/>
          </p:cNvSpPr>
          <p:nvPr/>
        </p:nvSpPr>
        <p:spPr bwMode="auto">
          <a:xfrm flipV="1">
            <a:off x="3392488" y="5824538"/>
            <a:ext cx="3175" cy="3651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3975" name="Line 1047"/>
          <p:cNvSpPr>
            <a:spLocks noChangeShapeType="1"/>
          </p:cNvSpPr>
          <p:nvPr/>
        </p:nvSpPr>
        <p:spPr bwMode="auto">
          <a:xfrm flipV="1">
            <a:off x="4168775" y="5824538"/>
            <a:ext cx="1588" cy="3651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3976" name="Line 1048"/>
          <p:cNvSpPr>
            <a:spLocks noChangeShapeType="1"/>
          </p:cNvSpPr>
          <p:nvPr/>
        </p:nvSpPr>
        <p:spPr bwMode="auto">
          <a:xfrm flipV="1">
            <a:off x="4946650" y="5824538"/>
            <a:ext cx="1588" cy="3651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3977" name="Line 1049"/>
          <p:cNvSpPr>
            <a:spLocks noChangeShapeType="1"/>
          </p:cNvSpPr>
          <p:nvPr/>
        </p:nvSpPr>
        <p:spPr bwMode="auto">
          <a:xfrm flipV="1">
            <a:off x="5721350" y="5824538"/>
            <a:ext cx="3175" cy="3651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3978" name="Line 1050"/>
          <p:cNvSpPr>
            <a:spLocks noChangeShapeType="1"/>
          </p:cNvSpPr>
          <p:nvPr/>
        </p:nvSpPr>
        <p:spPr bwMode="auto">
          <a:xfrm flipV="1">
            <a:off x="6497638" y="5824538"/>
            <a:ext cx="3175" cy="3651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3979" name="Line 1051"/>
          <p:cNvSpPr>
            <a:spLocks noChangeShapeType="1"/>
          </p:cNvSpPr>
          <p:nvPr/>
        </p:nvSpPr>
        <p:spPr bwMode="auto">
          <a:xfrm flipV="1">
            <a:off x="7273925" y="5824538"/>
            <a:ext cx="1588" cy="3651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3980" name="Line 1052"/>
          <p:cNvSpPr>
            <a:spLocks noChangeShapeType="1"/>
          </p:cNvSpPr>
          <p:nvPr/>
        </p:nvSpPr>
        <p:spPr bwMode="auto">
          <a:xfrm flipV="1">
            <a:off x="8048625" y="5824538"/>
            <a:ext cx="3175" cy="3651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3981" name="Line 1053"/>
          <p:cNvSpPr>
            <a:spLocks noChangeShapeType="1"/>
          </p:cNvSpPr>
          <p:nvPr/>
        </p:nvSpPr>
        <p:spPr bwMode="auto">
          <a:xfrm flipV="1">
            <a:off x="8826500" y="5824538"/>
            <a:ext cx="3175" cy="3651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3982" name="Line 1054"/>
          <p:cNvSpPr>
            <a:spLocks noChangeShapeType="1"/>
          </p:cNvSpPr>
          <p:nvPr/>
        </p:nvSpPr>
        <p:spPr bwMode="auto">
          <a:xfrm flipV="1">
            <a:off x="1063625" y="5824538"/>
            <a:ext cx="1588" cy="508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3983" name="Line 1055"/>
          <p:cNvSpPr>
            <a:spLocks noChangeShapeType="1"/>
          </p:cNvSpPr>
          <p:nvPr/>
        </p:nvSpPr>
        <p:spPr bwMode="auto">
          <a:xfrm flipV="1">
            <a:off x="2616200" y="5824538"/>
            <a:ext cx="3175" cy="508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3984" name="Line 1056"/>
          <p:cNvSpPr>
            <a:spLocks noChangeShapeType="1"/>
          </p:cNvSpPr>
          <p:nvPr/>
        </p:nvSpPr>
        <p:spPr bwMode="auto">
          <a:xfrm flipV="1">
            <a:off x="4168775" y="5824538"/>
            <a:ext cx="1588" cy="508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3985" name="Line 1057"/>
          <p:cNvSpPr>
            <a:spLocks noChangeShapeType="1"/>
          </p:cNvSpPr>
          <p:nvPr/>
        </p:nvSpPr>
        <p:spPr bwMode="auto">
          <a:xfrm flipV="1">
            <a:off x="5721350" y="5824538"/>
            <a:ext cx="3175" cy="508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3986" name="Line 1058"/>
          <p:cNvSpPr>
            <a:spLocks noChangeShapeType="1"/>
          </p:cNvSpPr>
          <p:nvPr/>
        </p:nvSpPr>
        <p:spPr bwMode="auto">
          <a:xfrm flipV="1">
            <a:off x="7273925" y="5824538"/>
            <a:ext cx="1588" cy="508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3987" name="Line 1059"/>
          <p:cNvSpPr>
            <a:spLocks noChangeShapeType="1"/>
          </p:cNvSpPr>
          <p:nvPr/>
        </p:nvSpPr>
        <p:spPr bwMode="auto">
          <a:xfrm flipV="1">
            <a:off x="8826500" y="5824538"/>
            <a:ext cx="3175" cy="508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3988" name="Freeform 1060"/>
          <p:cNvSpPr>
            <a:spLocks/>
          </p:cNvSpPr>
          <p:nvPr/>
        </p:nvSpPr>
        <p:spPr bwMode="auto">
          <a:xfrm>
            <a:off x="1055688" y="1533525"/>
            <a:ext cx="7721600" cy="3246438"/>
          </a:xfrm>
          <a:custGeom>
            <a:avLst/>
            <a:gdLst>
              <a:gd name="T0" fmla="*/ 45 w 2957"/>
              <a:gd name="T1" fmla="*/ 1229 h 1348"/>
              <a:gd name="T2" fmla="*/ 105 w 2957"/>
              <a:gd name="T3" fmla="*/ 1348 h 1348"/>
              <a:gd name="T4" fmla="*/ 164 w 2957"/>
              <a:gd name="T5" fmla="*/ 1255 h 1348"/>
              <a:gd name="T6" fmla="*/ 223 w 2957"/>
              <a:gd name="T7" fmla="*/ 1347 h 1348"/>
              <a:gd name="T8" fmla="*/ 282 w 2957"/>
              <a:gd name="T9" fmla="*/ 1311 h 1348"/>
              <a:gd name="T10" fmla="*/ 342 w 2957"/>
              <a:gd name="T11" fmla="*/ 1176 h 1348"/>
              <a:gd name="T12" fmla="*/ 402 w 2957"/>
              <a:gd name="T13" fmla="*/ 1183 h 1348"/>
              <a:gd name="T14" fmla="*/ 460 w 2957"/>
              <a:gd name="T15" fmla="*/ 1198 h 1348"/>
              <a:gd name="T16" fmla="*/ 520 w 2957"/>
              <a:gd name="T17" fmla="*/ 1238 h 1348"/>
              <a:gd name="T18" fmla="*/ 580 w 2957"/>
              <a:gd name="T19" fmla="*/ 1097 h 1348"/>
              <a:gd name="T20" fmla="*/ 626 w 2957"/>
              <a:gd name="T21" fmla="*/ 1086 h 1348"/>
              <a:gd name="T22" fmla="*/ 685 w 2957"/>
              <a:gd name="T23" fmla="*/ 1065 h 1348"/>
              <a:gd name="T24" fmla="*/ 745 w 2957"/>
              <a:gd name="T25" fmla="*/ 1109 h 1348"/>
              <a:gd name="T26" fmla="*/ 803 w 2957"/>
              <a:gd name="T27" fmla="*/ 1002 h 1348"/>
              <a:gd name="T28" fmla="*/ 863 w 2957"/>
              <a:gd name="T29" fmla="*/ 1098 h 1348"/>
              <a:gd name="T30" fmla="*/ 923 w 2957"/>
              <a:gd name="T31" fmla="*/ 990 h 1348"/>
              <a:gd name="T32" fmla="*/ 982 w 2957"/>
              <a:gd name="T33" fmla="*/ 859 h 1348"/>
              <a:gd name="T34" fmla="*/ 1041 w 2957"/>
              <a:gd name="T35" fmla="*/ 885 h 1348"/>
              <a:gd name="T36" fmla="*/ 1100 w 2957"/>
              <a:gd name="T37" fmla="*/ 847 h 1348"/>
              <a:gd name="T38" fmla="*/ 1160 w 2957"/>
              <a:gd name="T39" fmla="*/ 865 h 1348"/>
              <a:gd name="T40" fmla="*/ 1205 w 2957"/>
              <a:gd name="T41" fmla="*/ 835 h 1348"/>
              <a:gd name="T42" fmla="*/ 1264 w 2957"/>
              <a:gd name="T43" fmla="*/ 870 h 1348"/>
              <a:gd name="T44" fmla="*/ 1323 w 2957"/>
              <a:gd name="T45" fmla="*/ 832 h 1348"/>
              <a:gd name="T46" fmla="*/ 1382 w 2957"/>
              <a:gd name="T47" fmla="*/ 783 h 1348"/>
              <a:gd name="T48" fmla="*/ 1442 w 2957"/>
              <a:gd name="T49" fmla="*/ 717 h 1348"/>
              <a:gd name="T50" fmla="*/ 1502 w 2957"/>
              <a:gd name="T51" fmla="*/ 732 h 1348"/>
              <a:gd name="T52" fmla="*/ 1560 w 2957"/>
              <a:gd name="T53" fmla="*/ 836 h 1348"/>
              <a:gd name="T54" fmla="*/ 1620 w 2957"/>
              <a:gd name="T55" fmla="*/ 793 h 1348"/>
              <a:gd name="T56" fmla="*/ 1680 w 2957"/>
              <a:gd name="T57" fmla="*/ 602 h 1348"/>
              <a:gd name="T58" fmla="*/ 1739 w 2957"/>
              <a:gd name="T59" fmla="*/ 536 h 1348"/>
              <a:gd name="T60" fmla="*/ 1784 w 2957"/>
              <a:gd name="T61" fmla="*/ 579 h 1348"/>
              <a:gd name="T62" fmla="*/ 1844 w 2957"/>
              <a:gd name="T63" fmla="*/ 308 h 1348"/>
              <a:gd name="T64" fmla="*/ 1902 w 2957"/>
              <a:gd name="T65" fmla="*/ 156 h 1348"/>
              <a:gd name="T66" fmla="*/ 1961 w 2957"/>
              <a:gd name="T67" fmla="*/ 0 h 1348"/>
              <a:gd name="T68" fmla="*/ 2021 w 2957"/>
              <a:gd name="T69" fmla="*/ 134 h 1348"/>
              <a:gd name="T70" fmla="*/ 2081 w 2957"/>
              <a:gd name="T71" fmla="*/ 59 h 1348"/>
              <a:gd name="T72" fmla="*/ 2139 w 2957"/>
              <a:gd name="T73" fmla="*/ 92 h 1348"/>
              <a:gd name="T74" fmla="*/ 2199 w 2957"/>
              <a:gd name="T75" fmla="*/ 69 h 1348"/>
              <a:gd name="T76" fmla="*/ 2259 w 2957"/>
              <a:gd name="T77" fmla="*/ 73 h 1348"/>
              <a:gd name="T78" fmla="*/ 2320 w 2957"/>
              <a:gd name="T79" fmla="*/ 185 h 1348"/>
              <a:gd name="T80" fmla="*/ 2378 w 2957"/>
              <a:gd name="T81" fmla="*/ 142 h 1348"/>
              <a:gd name="T82" fmla="*/ 2423 w 2957"/>
              <a:gd name="T83" fmla="*/ 145 h 1348"/>
              <a:gd name="T84" fmla="*/ 2482 w 2957"/>
              <a:gd name="T85" fmla="*/ 136 h 1348"/>
              <a:gd name="T86" fmla="*/ 2542 w 2957"/>
              <a:gd name="T87" fmla="*/ 177 h 1348"/>
              <a:gd name="T88" fmla="*/ 2602 w 2957"/>
              <a:gd name="T89" fmla="*/ 222 h 1348"/>
              <a:gd name="T90" fmla="*/ 2662 w 2957"/>
              <a:gd name="T91" fmla="*/ 295 h 1348"/>
              <a:gd name="T92" fmla="*/ 2720 w 2957"/>
              <a:gd name="T93" fmla="*/ 329 h 1348"/>
              <a:gd name="T94" fmla="*/ 2780 w 2957"/>
              <a:gd name="T95" fmla="*/ 418 h 1348"/>
              <a:gd name="T96" fmla="*/ 2839 w 2957"/>
              <a:gd name="T97" fmla="*/ 547 h 1348"/>
              <a:gd name="T98" fmla="*/ 2899 w 2957"/>
              <a:gd name="T99" fmla="*/ 625 h 1348"/>
              <a:gd name="T100" fmla="*/ 2957 w 2957"/>
              <a:gd name="T101" fmla="*/ 711 h 1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957" h="1348">
                <a:moveTo>
                  <a:pt x="0" y="1278"/>
                </a:moveTo>
                <a:lnTo>
                  <a:pt x="16" y="1166"/>
                </a:lnTo>
                <a:lnTo>
                  <a:pt x="30" y="1327"/>
                </a:lnTo>
                <a:lnTo>
                  <a:pt x="45" y="1229"/>
                </a:lnTo>
                <a:lnTo>
                  <a:pt x="60" y="1255"/>
                </a:lnTo>
                <a:lnTo>
                  <a:pt x="74" y="1241"/>
                </a:lnTo>
                <a:lnTo>
                  <a:pt x="89" y="1225"/>
                </a:lnTo>
                <a:lnTo>
                  <a:pt x="105" y="1348"/>
                </a:lnTo>
                <a:lnTo>
                  <a:pt x="120" y="1222"/>
                </a:lnTo>
                <a:lnTo>
                  <a:pt x="134" y="1301"/>
                </a:lnTo>
                <a:lnTo>
                  <a:pt x="149" y="1186"/>
                </a:lnTo>
                <a:lnTo>
                  <a:pt x="164" y="1255"/>
                </a:lnTo>
                <a:lnTo>
                  <a:pt x="178" y="1210"/>
                </a:lnTo>
                <a:lnTo>
                  <a:pt x="193" y="1241"/>
                </a:lnTo>
                <a:lnTo>
                  <a:pt x="209" y="1213"/>
                </a:lnTo>
                <a:lnTo>
                  <a:pt x="223" y="1347"/>
                </a:lnTo>
                <a:lnTo>
                  <a:pt x="238" y="1235"/>
                </a:lnTo>
                <a:lnTo>
                  <a:pt x="253" y="1176"/>
                </a:lnTo>
                <a:lnTo>
                  <a:pt x="267" y="1172"/>
                </a:lnTo>
                <a:lnTo>
                  <a:pt x="282" y="1311"/>
                </a:lnTo>
                <a:lnTo>
                  <a:pt x="298" y="1196"/>
                </a:lnTo>
                <a:lnTo>
                  <a:pt x="311" y="1187"/>
                </a:lnTo>
                <a:lnTo>
                  <a:pt x="327" y="1245"/>
                </a:lnTo>
                <a:lnTo>
                  <a:pt x="342" y="1176"/>
                </a:lnTo>
                <a:lnTo>
                  <a:pt x="357" y="1190"/>
                </a:lnTo>
                <a:lnTo>
                  <a:pt x="371" y="1166"/>
                </a:lnTo>
                <a:lnTo>
                  <a:pt x="387" y="1173"/>
                </a:lnTo>
                <a:lnTo>
                  <a:pt x="402" y="1183"/>
                </a:lnTo>
                <a:lnTo>
                  <a:pt x="416" y="1172"/>
                </a:lnTo>
                <a:lnTo>
                  <a:pt x="431" y="1111"/>
                </a:lnTo>
                <a:lnTo>
                  <a:pt x="446" y="1219"/>
                </a:lnTo>
                <a:lnTo>
                  <a:pt x="460" y="1198"/>
                </a:lnTo>
                <a:lnTo>
                  <a:pt x="475" y="1104"/>
                </a:lnTo>
                <a:lnTo>
                  <a:pt x="491" y="1078"/>
                </a:lnTo>
                <a:lnTo>
                  <a:pt x="504" y="1189"/>
                </a:lnTo>
                <a:lnTo>
                  <a:pt x="520" y="1238"/>
                </a:lnTo>
                <a:lnTo>
                  <a:pt x="535" y="1181"/>
                </a:lnTo>
                <a:lnTo>
                  <a:pt x="550" y="1160"/>
                </a:lnTo>
                <a:lnTo>
                  <a:pt x="564" y="1219"/>
                </a:lnTo>
                <a:lnTo>
                  <a:pt x="580" y="1097"/>
                </a:lnTo>
                <a:lnTo>
                  <a:pt x="595" y="1097"/>
                </a:lnTo>
                <a:lnTo>
                  <a:pt x="595" y="1135"/>
                </a:lnTo>
                <a:lnTo>
                  <a:pt x="609" y="1172"/>
                </a:lnTo>
                <a:lnTo>
                  <a:pt x="626" y="1086"/>
                </a:lnTo>
                <a:lnTo>
                  <a:pt x="641" y="1039"/>
                </a:lnTo>
                <a:lnTo>
                  <a:pt x="655" y="1035"/>
                </a:lnTo>
                <a:lnTo>
                  <a:pt x="670" y="1029"/>
                </a:lnTo>
                <a:lnTo>
                  <a:pt x="685" y="1065"/>
                </a:lnTo>
                <a:lnTo>
                  <a:pt x="699" y="1138"/>
                </a:lnTo>
                <a:lnTo>
                  <a:pt x="714" y="1042"/>
                </a:lnTo>
                <a:lnTo>
                  <a:pt x="730" y="1101"/>
                </a:lnTo>
                <a:lnTo>
                  <a:pt x="745" y="1109"/>
                </a:lnTo>
                <a:lnTo>
                  <a:pt x="759" y="1094"/>
                </a:lnTo>
                <a:lnTo>
                  <a:pt x="774" y="1017"/>
                </a:lnTo>
                <a:lnTo>
                  <a:pt x="789" y="967"/>
                </a:lnTo>
                <a:lnTo>
                  <a:pt x="803" y="1002"/>
                </a:lnTo>
                <a:lnTo>
                  <a:pt x="819" y="904"/>
                </a:lnTo>
                <a:lnTo>
                  <a:pt x="834" y="976"/>
                </a:lnTo>
                <a:lnTo>
                  <a:pt x="848" y="970"/>
                </a:lnTo>
                <a:lnTo>
                  <a:pt x="863" y="1098"/>
                </a:lnTo>
                <a:lnTo>
                  <a:pt x="878" y="919"/>
                </a:lnTo>
                <a:lnTo>
                  <a:pt x="892" y="1009"/>
                </a:lnTo>
                <a:lnTo>
                  <a:pt x="907" y="812"/>
                </a:lnTo>
                <a:lnTo>
                  <a:pt x="923" y="990"/>
                </a:lnTo>
                <a:lnTo>
                  <a:pt x="937" y="1026"/>
                </a:lnTo>
                <a:lnTo>
                  <a:pt x="952" y="888"/>
                </a:lnTo>
                <a:lnTo>
                  <a:pt x="967" y="939"/>
                </a:lnTo>
                <a:lnTo>
                  <a:pt x="982" y="859"/>
                </a:lnTo>
                <a:lnTo>
                  <a:pt x="996" y="798"/>
                </a:lnTo>
                <a:lnTo>
                  <a:pt x="1012" y="787"/>
                </a:lnTo>
                <a:lnTo>
                  <a:pt x="1027" y="868"/>
                </a:lnTo>
                <a:lnTo>
                  <a:pt x="1041" y="885"/>
                </a:lnTo>
                <a:lnTo>
                  <a:pt x="1056" y="801"/>
                </a:lnTo>
                <a:lnTo>
                  <a:pt x="1071" y="767"/>
                </a:lnTo>
                <a:lnTo>
                  <a:pt x="1085" y="899"/>
                </a:lnTo>
                <a:lnTo>
                  <a:pt x="1100" y="847"/>
                </a:lnTo>
                <a:lnTo>
                  <a:pt x="1116" y="844"/>
                </a:lnTo>
                <a:lnTo>
                  <a:pt x="1130" y="902"/>
                </a:lnTo>
                <a:lnTo>
                  <a:pt x="1145" y="803"/>
                </a:lnTo>
                <a:lnTo>
                  <a:pt x="1160" y="865"/>
                </a:lnTo>
                <a:lnTo>
                  <a:pt x="1176" y="849"/>
                </a:lnTo>
                <a:lnTo>
                  <a:pt x="1189" y="845"/>
                </a:lnTo>
                <a:lnTo>
                  <a:pt x="1189" y="911"/>
                </a:lnTo>
                <a:lnTo>
                  <a:pt x="1205" y="835"/>
                </a:lnTo>
                <a:lnTo>
                  <a:pt x="1220" y="835"/>
                </a:lnTo>
                <a:lnTo>
                  <a:pt x="1234" y="801"/>
                </a:lnTo>
                <a:lnTo>
                  <a:pt x="1249" y="839"/>
                </a:lnTo>
                <a:lnTo>
                  <a:pt x="1264" y="870"/>
                </a:lnTo>
                <a:lnTo>
                  <a:pt x="1278" y="937"/>
                </a:lnTo>
                <a:lnTo>
                  <a:pt x="1293" y="878"/>
                </a:lnTo>
                <a:lnTo>
                  <a:pt x="1309" y="812"/>
                </a:lnTo>
                <a:lnTo>
                  <a:pt x="1323" y="832"/>
                </a:lnTo>
                <a:lnTo>
                  <a:pt x="1338" y="767"/>
                </a:lnTo>
                <a:lnTo>
                  <a:pt x="1353" y="801"/>
                </a:lnTo>
                <a:lnTo>
                  <a:pt x="1367" y="867"/>
                </a:lnTo>
                <a:lnTo>
                  <a:pt x="1382" y="783"/>
                </a:lnTo>
                <a:lnTo>
                  <a:pt x="1398" y="824"/>
                </a:lnTo>
                <a:lnTo>
                  <a:pt x="1413" y="876"/>
                </a:lnTo>
                <a:lnTo>
                  <a:pt x="1427" y="841"/>
                </a:lnTo>
                <a:lnTo>
                  <a:pt x="1442" y="717"/>
                </a:lnTo>
                <a:lnTo>
                  <a:pt x="1457" y="683"/>
                </a:lnTo>
                <a:lnTo>
                  <a:pt x="1471" y="845"/>
                </a:lnTo>
                <a:lnTo>
                  <a:pt x="1487" y="749"/>
                </a:lnTo>
                <a:lnTo>
                  <a:pt x="1502" y="732"/>
                </a:lnTo>
                <a:lnTo>
                  <a:pt x="1516" y="671"/>
                </a:lnTo>
                <a:lnTo>
                  <a:pt x="1531" y="720"/>
                </a:lnTo>
                <a:lnTo>
                  <a:pt x="1546" y="773"/>
                </a:lnTo>
                <a:lnTo>
                  <a:pt x="1560" y="836"/>
                </a:lnTo>
                <a:lnTo>
                  <a:pt x="1575" y="747"/>
                </a:lnTo>
                <a:lnTo>
                  <a:pt x="1591" y="769"/>
                </a:lnTo>
                <a:lnTo>
                  <a:pt x="1606" y="726"/>
                </a:lnTo>
                <a:lnTo>
                  <a:pt x="1620" y="793"/>
                </a:lnTo>
                <a:lnTo>
                  <a:pt x="1635" y="703"/>
                </a:lnTo>
                <a:lnTo>
                  <a:pt x="1650" y="654"/>
                </a:lnTo>
                <a:lnTo>
                  <a:pt x="1664" y="622"/>
                </a:lnTo>
                <a:lnTo>
                  <a:pt x="1680" y="602"/>
                </a:lnTo>
                <a:lnTo>
                  <a:pt x="1695" y="657"/>
                </a:lnTo>
                <a:lnTo>
                  <a:pt x="1709" y="643"/>
                </a:lnTo>
                <a:lnTo>
                  <a:pt x="1724" y="571"/>
                </a:lnTo>
                <a:lnTo>
                  <a:pt x="1739" y="536"/>
                </a:lnTo>
                <a:lnTo>
                  <a:pt x="1753" y="455"/>
                </a:lnTo>
                <a:lnTo>
                  <a:pt x="1768" y="539"/>
                </a:lnTo>
                <a:lnTo>
                  <a:pt x="1784" y="579"/>
                </a:lnTo>
                <a:lnTo>
                  <a:pt x="1784" y="579"/>
                </a:lnTo>
                <a:lnTo>
                  <a:pt x="1798" y="326"/>
                </a:lnTo>
                <a:lnTo>
                  <a:pt x="1813" y="300"/>
                </a:lnTo>
                <a:lnTo>
                  <a:pt x="1828" y="337"/>
                </a:lnTo>
                <a:lnTo>
                  <a:pt x="1844" y="308"/>
                </a:lnTo>
                <a:lnTo>
                  <a:pt x="1857" y="188"/>
                </a:lnTo>
                <a:lnTo>
                  <a:pt x="1873" y="200"/>
                </a:lnTo>
                <a:lnTo>
                  <a:pt x="1888" y="193"/>
                </a:lnTo>
                <a:lnTo>
                  <a:pt x="1902" y="156"/>
                </a:lnTo>
                <a:lnTo>
                  <a:pt x="1917" y="115"/>
                </a:lnTo>
                <a:lnTo>
                  <a:pt x="1932" y="33"/>
                </a:lnTo>
                <a:lnTo>
                  <a:pt x="1946" y="95"/>
                </a:lnTo>
                <a:lnTo>
                  <a:pt x="1961" y="0"/>
                </a:lnTo>
                <a:lnTo>
                  <a:pt x="1977" y="98"/>
                </a:lnTo>
                <a:lnTo>
                  <a:pt x="1991" y="125"/>
                </a:lnTo>
                <a:lnTo>
                  <a:pt x="2006" y="47"/>
                </a:lnTo>
                <a:lnTo>
                  <a:pt x="2021" y="134"/>
                </a:lnTo>
                <a:lnTo>
                  <a:pt x="2037" y="70"/>
                </a:lnTo>
                <a:lnTo>
                  <a:pt x="2050" y="112"/>
                </a:lnTo>
                <a:lnTo>
                  <a:pt x="2066" y="84"/>
                </a:lnTo>
                <a:lnTo>
                  <a:pt x="2081" y="59"/>
                </a:lnTo>
                <a:lnTo>
                  <a:pt x="2095" y="90"/>
                </a:lnTo>
                <a:lnTo>
                  <a:pt x="2110" y="89"/>
                </a:lnTo>
                <a:lnTo>
                  <a:pt x="2125" y="6"/>
                </a:lnTo>
                <a:lnTo>
                  <a:pt x="2139" y="92"/>
                </a:lnTo>
                <a:lnTo>
                  <a:pt x="2155" y="259"/>
                </a:lnTo>
                <a:lnTo>
                  <a:pt x="2170" y="260"/>
                </a:lnTo>
                <a:lnTo>
                  <a:pt x="2184" y="179"/>
                </a:lnTo>
                <a:lnTo>
                  <a:pt x="2199" y="69"/>
                </a:lnTo>
                <a:lnTo>
                  <a:pt x="2214" y="98"/>
                </a:lnTo>
                <a:lnTo>
                  <a:pt x="2230" y="138"/>
                </a:lnTo>
                <a:lnTo>
                  <a:pt x="2243" y="53"/>
                </a:lnTo>
                <a:lnTo>
                  <a:pt x="2259" y="73"/>
                </a:lnTo>
                <a:lnTo>
                  <a:pt x="2274" y="188"/>
                </a:lnTo>
                <a:lnTo>
                  <a:pt x="2289" y="102"/>
                </a:lnTo>
                <a:lnTo>
                  <a:pt x="2305" y="170"/>
                </a:lnTo>
                <a:lnTo>
                  <a:pt x="2320" y="185"/>
                </a:lnTo>
                <a:lnTo>
                  <a:pt x="2334" y="125"/>
                </a:lnTo>
                <a:lnTo>
                  <a:pt x="2349" y="89"/>
                </a:lnTo>
                <a:lnTo>
                  <a:pt x="2364" y="138"/>
                </a:lnTo>
                <a:lnTo>
                  <a:pt x="2378" y="142"/>
                </a:lnTo>
                <a:lnTo>
                  <a:pt x="2378" y="165"/>
                </a:lnTo>
                <a:lnTo>
                  <a:pt x="2394" y="148"/>
                </a:lnTo>
                <a:lnTo>
                  <a:pt x="2409" y="240"/>
                </a:lnTo>
                <a:lnTo>
                  <a:pt x="2423" y="145"/>
                </a:lnTo>
                <a:lnTo>
                  <a:pt x="2438" y="245"/>
                </a:lnTo>
                <a:lnTo>
                  <a:pt x="2453" y="234"/>
                </a:lnTo>
                <a:lnTo>
                  <a:pt x="2469" y="211"/>
                </a:lnTo>
                <a:lnTo>
                  <a:pt x="2482" y="136"/>
                </a:lnTo>
                <a:lnTo>
                  <a:pt x="2498" y="268"/>
                </a:lnTo>
                <a:lnTo>
                  <a:pt x="2513" y="154"/>
                </a:lnTo>
                <a:lnTo>
                  <a:pt x="2527" y="260"/>
                </a:lnTo>
                <a:lnTo>
                  <a:pt x="2542" y="177"/>
                </a:lnTo>
                <a:lnTo>
                  <a:pt x="2557" y="352"/>
                </a:lnTo>
                <a:lnTo>
                  <a:pt x="2571" y="303"/>
                </a:lnTo>
                <a:lnTo>
                  <a:pt x="2587" y="142"/>
                </a:lnTo>
                <a:lnTo>
                  <a:pt x="2602" y="222"/>
                </a:lnTo>
                <a:lnTo>
                  <a:pt x="2616" y="323"/>
                </a:lnTo>
                <a:lnTo>
                  <a:pt x="2631" y="203"/>
                </a:lnTo>
                <a:lnTo>
                  <a:pt x="2646" y="265"/>
                </a:lnTo>
                <a:lnTo>
                  <a:pt x="2662" y="295"/>
                </a:lnTo>
                <a:lnTo>
                  <a:pt x="2675" y="168"/>
                </a:lnTo>
                <a:lnTo>
                  <a:pt x="2691" y="291"/>
                </a:lnTo>
                <a:lnTo>
                  <a:pt x="2706" y="260"/>
                </a:lnTo>
                <a:lnTo>
                  <a:pt x="2720" y="329"/>
                </a:lnTo>
                <a:lnTo>
                  <a:pt x="2735" y="344"/>
                </a:lnTo>
                <a:lnTo>
                  <a:pt x="2750" y="470"/>
                </a:lnTo>
                <a:lnTo>
                  <a:pt x="2764" y="441"/>
                </a:lnTo>
                <a:lnTo>
                  <a:pt x="2780" y="418"/>
                </a:lnTo>
                <a:lnTo>
                  <a:pt x="2795" y="338"/>
                </a:lnTo>
                <a:lnTo>
                  <a:pt x="2809" y="502"/>
                </a:lnTo>
                <a:lnTo>
                  <a:pt x="2824" y="444"/>
                </a:lnTo>
                <a:lnTo>
                  <a:pt x="2839" y="547"/>
                </a:lnTo>
                <a:lnTo>
                  <a:pt x="2853" y="487"/>
                </a:lnTo>
                <a:lnTo>
                  <a:pt x="2868" y="605"/>
                </a:lnTo>
                <a:lnTo>
                  <a:pt x="2884" y="587"/>
                </a:lnTo>
                <a:lnTo>
                  <a:pt x="2899" y="625"/>
                </a:lnTo>
                <a:lnTo>
                  <a:pt x="2913" y="579"/>
                </a:lnTo>
                <a:lnTo>
                  <a:pt x="2928" y="683"/>
                </a:lnTo>
                <a:lnTo>
                  <a:pt x="2944" y="723"/>
                </a:lnTo>
                <a:lnTo>
                  <a:pt x="2957" y="711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3989" name="Freeform 1061"/>
          <p:cNvSpPr>
            <a:spLocks/>
          </p:cNvSpPr>
          <p:nvPr/>
        </p:nvSpPr>
        <p:spPr bwMode="auto">
          <a:xfrm>
            <a:off x="1073150" y="1984375"/>
            <a:ext cx="7721600" cy="2435225"/>
          </a:xfrm>
          <a:custGeom>
            <a:avLst/>
            <a:gdLst>
              <a:gd name="T0" fmla="*/ 45 w 2957"/>
              <a:gd name="T1" fmla="*/ 1011 h 1011"/>
              <a:gd name="T2" fmla="*/ 105 w 2957"/>
              <a:gd name="T3" fmla="*/ 1011 h 1011"/>
              <a:gd name="T4" fmla="*/ 164 w 2957"/>
              <a:gd name="T5" fmla="*/ 1011 h 1011"/>
              <a:gd name="T6" fmla="*/ 223 w 2957"/>
              <a:gd name="T7" fmla="*/ 1011 h 1011"/>
              <a:gd name="T8" fmla="*/ 282 w 2957"/>
              <a:gd name="T9" fmla="*/ 1011 h 1011"/>
              <a:gd name="T10" fmla="*/ 342 w 2957"/>
              <a:gd name="T11" fmla="*/ 1011 h 1011"/>
              <a:gd name="T12" fmla="*/ 402 w 2957"/>
              <a:gd name="T13" fmla="*/ 1011 h 1011"/>
              <a:gd name="T14" fmla="*/ 460 w 2957"/>
              <a:gd name="T15" fmla="*/ 1011 h 1011"/>
              <a:gd name="T16" fmla="*/ 520 w 2957"/>
              <a:gd name="T17" fmla="*/ 1011 h 1011"/>
              <a:gd name="T18" fmla="*/ 579 w 2957"/>
              <a:gd name="T19" fmla="*/ 1011 h 1011"/>
              <a:gd name="T20" fmla="*/ 625 w 2957"/>
              <a:gd name="T21" fmla="*/ 723 h 1011"/>
              <a:gd name="T22" fmla="*/ 685 w 2957"/>
              <a:gd name="T23" fmla="*/ 723 h 1011"/>
              <a:gd name="T24" fmla="*/ 745 w 2957"/>
              <a:gd name="T25" fmla="*/ 723 h 1011"/>
              <a:gd name="T26" fmla="*/ 803 w 2957"/>
              <a:gd name="T27" fmla="*/ 723 h 1011"/>
              <a:gd name="T28" fmla="*/ 863 w 2957"/>
              <a:gd name="T29" fmla="*/ 723 h 1011"/>
              <a:gd name="T30" fmla="*/ 923 w 2957"/>
              <a:gd name="T31" fmla="*/ 723 h 1011"/>
              <a:gd name="T32" fmla="*/ 982 w 2957"/>
              <a:gd name="T33" fmla="*/ 723 h 1011"/>
              <a:gd name="T34" fmla="*/ 1041 w 2957"/>
              <a:gd name="T35" fmla="*/ 723 h 1011"/>
              <a:gd name="T36" fmla="*/ 1100 w 2957"/>
              <a:gd name="T37" fmla="*/ 723 h 1011"/>
              <a:gd name="T38" fmla="*/ 1160 w 2957"/>
              <a:gd name="T39" fmla="*/ 723 h 1011"/>
              <a:gd name="T40" fmla="*/ 1205 w 2957"/>
              <a:gd name="T41" fmla="*/ 433 h 1011"/>
              <a:gd name="T42" fmla="*/ 1264 w 2957"/>
              <a:gd name="T43" fmla="*/ 433 h 1011"/>
              <a:gd name="T44" fmla="*/ 1323 w 2957"/>
              <a:gd name="T45" fmla="*/ 433 h 1011"/>
              <a:gd name="T46" fmla="*/ 1382 w 2957"/>
              <a:gd name="T47" fmla="*/ 433 h 1011"/>
              <a:gd name="T48" fmla="*/ 1442 w 2957"/>
              <a:gd name="T49" fmla="*/ 433 h 1011"/>
              <a:gd name="T50" fmla="*/ 1502 w 2957"/>
              <a:gd name="T51" fmla="*/ 433 h 1011"/>
              <a:gd name="T52" fmla="*/ 1560 w 2957"/>
              <a:gd name="T53" fmla="*/ 433 h 1011"/>
              <a:gd name="T54" fmla="*/ 1620 w 2957"/>
              <a:gd name="T55" fmla="*/ 433 h 1011"/>
              <a:gd name="T56" fmla="*/ 1680 w 2957"/>
              <a:gd name="T57" fmla="*/ 433 h 1011"/>
              <a:gd name="T58" fmla="*/ 1739 w 2957"/>
              <a:gd name="T59" fmla="*/ 433 h 1011"/>
              <a:gd name="T60" fmla="*/ 1784 w 2957"/>
              <a:gd name="T61" fmla="*/ 0 h 1011"/>
              <a:gd name="T62" fmla="*/ 1843 w 2957"/>
              <a:gd name="T63" fmla="*/ 0 h 1011"/>
              <a:gd name="T64" fmla="*/ 1902 w 2957"/>
              <a:gd name="T65" fmla="*/ 0 h 1011"/>
              <a:gd name="T66" fmla="*/ 1961 w 2957"/>
              <a:gd name="T67" fmla="*/ 0 h 1011"/>
              <a:gd name="T68" fmla="*/ 2021 w 2957"/>
              <a:gd name="T69" fmla="*/ 0 h 1011"/>
              <a:gd name="T70" fmla="*/ 2081 w 2957"/>
              <a:gd name="T71" fmla="*/ 0 h 1011"/>
              <a:gd name="T72" fmla="*/ 2139 w 2957"/>
              <a:gd name="T73" fmla="*/ 0 h 1011"/>
              <a:gd name="T74" fmla="*/ 2199 w 2957"/>
              <a:gd name="T75" fmla="*/ 0 h 1011"/>
              <a:gd name="T76" fmla="*/ 2259 w 2957"/>
              <a:gd name="T77" fmla="*/ 0 h 1011"/>
              <a:gd name="T78" fmla="*/ 2320 w 2957"/>
              <a:gd name="T79" fmla="*/ 0 h 1011"/>
              <a:gd name="T80" fmla="*/ 2378 w 2957"/>
              <a:gd name="T81" fmla="*/ 0 h 1011"/>
              <a:gd name="T82" fmla="*/ 2423 w 2957"/>
              <a:gd name="T83" fmla="*/ 433 h 1011"/>
              <a:gd name="T84" fmla="*/ 2482 w 2957"/>
              <a:gd name="T85" fmla="*/ 433 h 1011"/>
              <a:gd name="T86" fmla="*/ 2542 w 2957"/>
              <a:gd name="T87" fmla="*/ 433 h 1011"/>
              <a:gd name="T88" fmla="*/ 2602 w 2957"/>
              <a:gd name="T89" fmla="*/ 433 h 1011"/>
              <a:gd name="T90" fmla="*/ 2662 w 2957"/>
              <a:gd name="T91" fmla="*/ 433 h 1011"/>
              <a:gd name="T92" fmla="*/ 2720 w 2957"/>
              <a:gd name="T93" fmla="*/ 433 h 1011"/>
              <a:gd name="T94" fmla="*/ 2780 w 2957"/>
              <a:gd name="T95" fmla="*/ 433 h 1011"/>
              <a:gd name="T96" fmla="*/ 2839 w 2957"/>
              <a:gd name="T97" fmla="*/ 433 h 1011"/>
              <a:gd name="T98" fmla="*/ 2899 w 2957"/>
              <a:gd name="T99" fmla="*/ 433 h 1011"/>
              <a:gd name="T100" fmla="*/ 2957 w 2957"/>
              <a:gd name="T101" fmla="*/ 433 h 1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957" h="1011">
                <a:moveTo>
                  <a:pt x="0" y="1011"/>
                </a:moveTo>
                <a:lnTo>
                  <a:pt x="16" y="1011"/>
                </a:lnTo>
                <a:lnTo>
                  <a:pt x="29" y="1011"/>
                </a:lnTo>
                <a:lnTo>
                  <a:pt x="45" y="1011"/>
                </a:lnTo>
                <a:lnTo>
                  <a:pt x="60" y="1011"/>
                </a:lnTo>
                <a:lnTo>
                  <a:pt x="74" y="1011"/>
                </a:lnTo>
                <a:lnTo>
                  <a:pt x="89" y="1011"/>
                </a:lnTo>
                <a:lnTo>
                  <a:pt x="105" y="1011"/>
                </a:lnTo>
                <a:lnTo>
                  <a:pt x="120" y="1011"/>
                </a:lnTo>
                <a:lnTo>
                  <a:pt x="134" y="1011"/>
                </a:lnTo>
                <a:lnTo>
                  <a:pt x="149" y="1011"/>
                </a:lnTo>
                <a:lnTo>
                  <a:pt x="164" y="1011"/>
                </a:lnTo>
                <a:lnTo>
                  <a:pt x="178" y="1011"/>
                </a:lnTo>
                <a:lnTo>
                  <a:pt x="193" y="1011"/>
                </a:lnTo>
                <a:lnTo>
                  <a:pt x="209" y="1011"/>
                </a:lnTo>
                <a:lnTo>
                  <a:pt x="223" y="1011"/>
                </a:lnTo>
                <a:lnTo>
                  <a:pt x="238" y="1011"/>
                </a:lnTo>
                <a:lnTo>
                  <a:pt x="253" y="1011"/>
                </a:lnTo>
                <a:lnTo>
                  <a:pt x="267" y="1011"/>
                </a:lnTo>
                <a:lnTo>
                  <a:pt x="282" y="1011"/>
                </a:lnTo>
                <a:lnTo>
                  <a:pt x="298" y="1011"/>
                </a:lnTo>
                <a:lnTo>
                  <a:pt x="311" y="1011"/>
                </a:lnTo>
                <a:lnTo>
                  <a:pt x="327" y="1011"/>
                </a:lnTo>
                <a:lnTo>
                  <a:pt x="342" y="1011"/>
                </a:lnTo>
                <a:lnTo>
                  <a:pt x="357" y="1011"/>
                </a:lnTo>
                <a:lnTo>
                  <a:pt x="371" y="1011"/>
                </a:lnTo>
                <a:lnTo>
                  <a:pt x="386" y="1011"/>
                </a:lnTo>
                <a:lnTo>
                  <a:pt x="402" y="1011"/>
                </a:lnTo>
                <a:lnTo>
                  <a:pt x="416" y="1011"/>
                </a:lnTo>
                <a:lnTo>
                  <a:pt x="431" y="1011"/>
                </a:lnTo>
                <a:lnTo>
                  <a:pt x="446" y="1011"/>
                </a:lnTo>
                <a:lnTo>
                  <a:pt x="460" y="1011"/>
                </a:lnTo>
                <a:lnTo>
                  <a:pt x="475" y="1011"/>
                </a:lnTo>
                <a:lnTo>
                  <a:pt x="491" y="1011"/>
                </a:lnTo>
                <a:lnTo>
                  <a:pt x="504" y="1011"/>
                </a:lnTo>
                <a:lnTo>
                  <a:pt x="520" y="1011"/>
                </a:lnTo>
                <a:lnTo>
                  <a:pt x="535" y="1011"/>
                </a:lnTo>
                <a:lnTo>
                  <a:pt x="550" y="1011"/>
                </a:lnTo>
                <a:lnTo>
                  <a:pt x="564" y="1011"/>
                </a:lnTo>
                <a:lnTo>
                  <a:pt x="579" y="1011"/>
                </a:lnTo>
                <a:lnTo>
                  <a:pt x="595" y="1011"/>
                </a:lnTo>
                <a:lnTo>
                  <a:pt x="595" y="723"/>
                </a:lnTo>
                <a:lnTo>
                  <a:pt x="609" y="723"/>
                </a:lnTo>
                <a:lnTo>
                  <a:pt x="625" y="723"/>
                </a:lnTo>
                <a:lnTo>
                  <a:pt x="641" y="723"/>
                </a:lnTo>
                <a:lnTo>
                  <a:pt x="655" y="723"/>
                </a:lnTo>
                <a:lnTo>
                  <a:pt x="670" y="723"/>
                </a:lnTo>
                <a:lnTo>
                  <a:pt x="685" y="723"/>
                </a:lnTo>
                <a:lnTo>
                  <a:pt x="699" y="723"/>
                </a:lnTo>
                <a:lnTo>
                  <a:pt x="714" y="723"/>
                </a:lnTo>
                <a:lnTo>
                  <a:pt x="730" y="723"/>
                </a:lnTo>
                <a:lnTo>
                  <a:pt x="745" y="723"/>
                </a:lnTo>
                <a:lnTo>
                  <a:pt x="759" y="723"/>
                </a:lnTo>
                <a:lnTo>
                  <a:pt x="774" y="723"/>
                </a:lnTo>
                <a:lnTo>
                  <a:pt x="789" y="723"/>
                </a:lnTo>
                <a:lnTo>
                  <a:pt x="803" y="723"/>
                </a:lnTo>
                <a:lnTo>
                  <a:pt x="818" y="723"/>
                </a:lnTo>
                <a:lnTo>
                  <a:pt x="834" y="723"/>
                </a:lnTo>
                <a:lnTo>
                  <a:pt x="848" y="723"/>
                </a:lnTo>
                <a:lnTo>
                  <a:pt x="863" y="723"/>
                </a:lnTo>
                <a:lnTo>
                  <a:pt x="878" y="723"/>
                </a:lnTo>
                <a:lnTo>
                  <a:pt x="892" y="723"/>
                </a:lnTo>
                <a:lnTo>
                  <a:pt x="907" y="723"/>
                </a:lnTo>
                <a:lnTo>
                  <a:pt x="923" y="723"/>
                </a:lnTo>
                <a:lnTo>
                  <a:pt x="936" y="723"/>
                </a:lnTo>
                <a:lnTo>
                  <a:pt x="952" y="723"/>
                </a:lnTo>
                <a:lnTo>
                  <a:pt x="967" y="723"/>
                </a:lnTo>
                <a:lnTo>
                  <a:pt x="982" y="723"/>
                </a:lnTo>
                <a:lnTo>
                  <a:pt x="996" y="723"/>
                </a:lnTo>
                <a:lnTo>
                  <a:pt x="1012" y="723"/>
                </a:lnTo>
                <a:lnTo>
                  <a:pt x="1027" y="723"/>
                </a:lnTo>
                <a:lnTo>
                  <a:pt x="1041" y="723"/>
                </a:lnTo>
                <a:lnTo>
                  <a:pt x="1056" y="723"/>
                </a:lnTo>
                <a:lnTo>
                  <a:pt x="1071" y="723"/>
                </a:lnTo>
                <a:lnTo>
                  <a:pt x="1085" y="723"/>
                </a:lnTo>
                <a:lnTo>
                  <a:pt x="1100" y="723"/>
                </a:lnTo>
                <a:lnTo>
                  <a:pt x="1116" y="723"/>
                </a:lnTo>
                <a:lnTo>
                  <a:pt x="1129" y="723"/>
                </a:lnTo>
                <a:lnTo>
                  <a:pt x="1145" y="723"/>
                </a:lnTo>
                <a:lnTo>
                  <a:pt x="1160" y="723"/>
                </a:lnTo>
                <a:lnTo>
                  <a:pt x="1175" y="723"/>
                </a:lnTo>
                <a:lnTo>
                  <a:pt x="1189" y="723"/>
                </a:lnTo>
                <a:lnTo>
                  <a:pt x="1189" y="433"/>
                </a:lnTo>
                <a:lnTo>
                  <a:pt x="1205" y="433"/>
                </a:lnTo>
                <a:lnTo>
                  <a:pt x="1220" y="433"/>
                </a:lnTo>
                <a:lnTo>
                  <a:pt x="1234" y="433"/>
                </a:lnTo>
                <a:lnTo>
                  <a:pt x="1249" y="433"/>
                </a:lnTo>
                <a:lnTo>
                  <a:pt x="1264" y="433"/>
                </a:lnTo>
                <a:lnTo>
                  <a:pt x="1278" y="433"/>
                </a:lnTo>
                <a:lnTo>
                  <a:pt x="1293" y="433"/>
                </a:lnTo>
                <a:lnTo>
                  <a:pt x="1309" y="433"/>
                </a:lnTo>
                <a:lnTo>
                  <a:pt x="1323" y="433"/>
                </a:lnTo>
                <a:lnTo>
                  <a:pt x="1338" y="433"/>
                </a:lnTo>
                <a:lnTo>
                  <a:pt x="1353" y="433"/>
                </a:lnTo>
                <a:lnTo>
                  <a:pt x="1367" y="433"/>
                </a:lnTo>
                <a:lnTo>
                  <a:pt x="1382" y="433"/>
                </a:lnTo>
                <a:lnTo>
                  <a:pt x="1398" y="433"/>
                </a:lnTo>
                <a:lnTo>
                  <a:pt x="1413" y="433"/>
                </a:lnTo>
                <a:lnTo>
                  <a:pt x="1427" y="433"/>
                </a:lnTo>
                <a:lnTo>
                  <a:pt x="1442" y="433"/>
                </a:lnTo>
                <a:lnTo>
                  <a:pt x="1457" y="433"/>
                </a:lnTo>
                <a:lnTo>
                  <a:pt x="1471" y="433"/>
                </a:lnTo>
                <a:lnTo>
                  <a:pt x="1486" y="433"/>
                </a:lnTo>
                <a:lnTo>
                  <a:pt x="1502" y="433"/>
                </a:lnTo>
                <a:lnTo>
                  <a:pt x="1516" y="433"/>
                </a:lnTo>
                <a:lnTo>
                  <a:pt x="1531" y="433"/>
                </a:lnTo>
                <a:lnTo>
                  <a:pt x="1546" y="433"/>
                </a:lnTo>
                <a:lnTo>
                  <a:pt x="1560" y="433"/>
                </a:lnTo>
                <a:lnTo>
                  <a:pt x="1575" y="433"/>
                </a:lnTo>
                <a:lnTo>
                  <a:pt x="1591" y="433"/>
                </a:lnTo>
                <a:lnTo>
                  <a:pt x="1606" y="433"/>
                </a:lnTo>
                <a:lnTo>
                  <a:pt x="1620" y="433"/>
                </a:lnTo>
                <a:lnTo>
                  <a:pt x="1635" y="433"/>
                </a:lnTo>
                <a:lnTo>
                  <a:pt x="1650" y="433"/>
                </a:lnTo>
                <a:lnTo>
                  <a:pt x="1664" y="433"/>
                </a:lnTo>
                <a:lnTo>
                  <a:pt x="1680" y="433"/>
                </a:lnTo>
                <a:lnTo>
                  <a:pt x="1695" y="433"/>
                </a:lnTo>
                <a:lnTo>
                  <a:pt x="1709" y="433"/>
                </a:lnTo>
                <a:lnTo>
                  <a:pt x="1724" y="433"/>
                </a:lnTo>
                <a:lnTo>
                  <a:pt x="1739" y="433"/>
                </a:lnTo>
                <a:lnTo>
                  <a:pt x="1753" y="433"/>
                </a:lnTo>
                <a:lnTo>
                  <a:pt x="1768" y="433"/>
                </a:lnTo>
                <a:lnTo>
                  <a:pt x="1784" y="433"/>
                </a:lnTo>
                <a:lnTo>
                  <a:pt x="1784" y="0"/>
                </a:lnTo>
                <a:lnTo>
                  <a:pt x="1797" y="0"/>
                </a:lnTo>
                <a:lnTo>
                  <a:pt x="1813" y="0"/>
                </a:lnTo>
                <a:lnTo>
                  <a:pt x="1828" y="0"/>
                </a:lnTo>
                <a:lnTo>
                  <a:pt x="1843" y="0"/>
                </a:lnTo>
                <a:lnTo>
                  <a:pt x="1857" y="0"/>
                </a:lnTo>
                <a:lnTo>
                  <a:pt x="1873" y="0"/>
                </a:lnTo>
                <a:lnTo>
                  <a:pt x="1888" y="0"/>
                </a:lnTo>
                <a:lnTo>
                  <a:pt x="1902" y="0"/>
                </a:lnTo>
                <a:lnTo>
                  <a:pt x="1917" y="0"/>
                </a:lnTo>
                <a:lnTo>
                  <a:pt x="1932" y="0"/>
                </a:lnTo>
                <a:lnTo>
                  <a:pt x="1946" y="0"/>
                </a:lnTo>
                <a:lnTo>
                  <a:pt x="1961" y="0"/>
                </a:lnTo>
                <a:lnTo>
                  <a:pt x="1977" y="0"/>
                </a:lnTo>
                <a:lnTo>
                  <a:pt x="1991" y="0"/>
                </a:lnTo>
                <a:lnTo>
                  <a:pt x="2006" y="0"/>
                </a:lnTo>
                <a:lnTo>
                  <a:pt x="2021" y="0"/>
                </a:lnTo>
                <a:lnTo>
                  <a:pt x="2036" y="0"/>
                </a:lnTo>
                <a:lnTo>
                  <a:pt x="2050" y="0"/>
                </a:lnTo>
                <a:lnTo>
                  <a:pt x="2066" y="0"/>
                </a:lnTo>
                <a:lnTo>
                  <a:pt x="2081" y="0"/>
                </a:lnTo>
                <a:lnTo>
                  <a:pt x="2095" y="0"/>
                </a:lnTo>
                <a:lnTo>
                  <a:pt x="2110" y="0"/>
                </a:lnTo>
                <a:lnTo>
                  <a:pt x="2125" y="0"/>
                </a:lnTo>
                <a:lnTo>
                  <a:pt x="2139" y="0"/>
                </a:lnTo>
                <a:lnTo>
                  <a:pt x="2154" y="0"/>
                </a:lnTo>
                <a:lnTo>
                  <a:pt x="2170" y="0"/>
                </a:lnTo>
                <a:lnTo>
                  <a:pt x="2184" y="0"/>
                </a:lnTo>
                <a:lnTo>
                  <a:pt x="2199" y="0"/>
                </a:lnTo>
                <a:lnTo>
                  <a:pt x="2214" y="0"/>
                </a:lnTo>
                <a:lnTo>
                  <a:pt x="2230" y="0"/>
                </a:lnTo>
                <a:lnTo>
                  <a:pt x="2243" y="0"/>
                </a:lnTo>
                <a:lnTo>
                  <a:pt x="2259" y="0"/>
                </a:lnTo>
                <a:lnTo>
                  <a:pt x="2274" y="0"/>
                </a:lnTo>
                <a:lnTo>
                  <a:pt x="2289" y="0"/>
                </a:lnTo>
                <a:lnTo>
                  <a:pt x="2305" y="0"/>
                </a:lnTo>
                <a:lnTo>
                  <a:pt x="2320" y="0"/>
                </a:lnTo>
                <a:lnTo>
                  <a:pt x="2334" y="0"/>
                </a:lnTo>
                <a:lnTo>
                  <a:pt x="2349" y="0"/>
                </a:lnTo>
                <a:lnTo>
                  <a:pt x="2364" y="0"/>
                </a:lnTo>
                <a:lnTo>
                  <a:pt x="2378" y="0"/>
                </a:lnTo>
                <a:lnTo>
                  <a:pt x="2378" y="433"/>
                </a:lnTo>
                <a:lnTo>
                  <a:pt x="2393" y="433"/>
                </a:lnTo>
                <a:lnTo>
                  <a:pt x="2409" y="433"/>
                </a:lnTo>
                <a:lnTo>
                  <a:pt x="2423" y="433"/>
                </a:lnTo>
                <a:lnTo>
                  <a:pt x="2438" y="433"/>
                </a:lnTo>
                <a:lnTo>
                  <a:pt x="2453" y="433"/>
                </a:lnTo>
                <a:lnTo>
                  <a:pt x="2469" y="433"/>
                </a:lnTo>
                <a:lnTo>
                  <a:pt x="2482" y="433"/>
                </a:lnTo>
                <a:lnTo>
                  <a:pt x="2498" y="433"/>
                </a:lnTo>
                <a:lnTo>
                  <a:pt x="2513" y="433"/>
                </a:lnTo>
                <a:lnTo>
                  <a:pt x="2527" y="433"/>
                </a:lnTo>
                <a:lnTo>
                  <a:pt x="2542" y="433"/>
                </a:lnTo>
                <a:lnTo>
                  <a:pt x="2557" y="433"/>
                </a:lnTo>
                <a:lnTo>
                  <a:pt x="2571" y="433"/>
                </a:lnTo>
                <a:lnTo>
                  <a:pt x="2586" y="433"/>
                </a:lnTo>
                <a:lnTo>
                  <a:pt x="2602" y="433"/>
                </a:lnTo>
                <a:lnTo>
                  <a:pt x="2616" y="433"/>
                </a:lnTo>
                <a:lnTo>
                  <a:pt x="2631" y="433"/>
                </a:lnTo>
                <a:lnTo>
                  <a:pt x="2646" y="433"/>
                </a:lnTo>
                <a:lnTo>
                  <a:pt x="2662" y="433"/>
                </a:lnTo>
                <a:lnTo>
                  <a:pt x="2675" y="433"/>
                </a:lnTo>
                <a:lnTo>
                  <a:pt x="2691" y="433"/>
                </a:lnTo>
                <a:lnTo>
                  <a:pt x="2706" y="433"/>
                </a:lnTo>
                <a:lnTo>
                  <a:pt x="2720" y="433"/>
                </a:lnTo>
                <a:lnTo>
                  <a:pt x="2735" y="433"/>
                </a:lnTo>
                <a:lnTo>
                  <a:pt x="2750" y="433"/>
                </a:lnTo>
                <a:lnTo>
                  <a:pt x="2764" y="433"/>
                </a:lnTo>
                <a:lnTo>
                  <a:pt x="2780" y="433"/>
                </a:lnTo>
                <a:lnTo>
                  <a:pt x="2795" y="433"/>
                </a:lnTo>
                <a:lnTo>
                  <a:pt x="2809" y="433"/>
                </a:lnTo>
                <a:lnTo>
                  <a:pt x="2824" y="433"/>
                </a:lnTo>
                <a:lnTo>
                  <a:pt x="2839" y="433"/>
                </a:lnTo>
                <a:lnTo>
                  <a:pt x="2853" y="433"/>
                </a:lnTo>
                <a:lnTo>
                  <a:pt x="2868" y="433"/>
                </a:lnTo>
                <a:lnTo>
                  <a:pt x="2884" y="433"/>
                </a:lnTo>
                <a:lnTo>
                  <a:pt x="2899" y="433"/>
                </a:lnTo>
                <a:lnTo>
                  <a:pt x="2913" y="433"/>
                </a:lnTo>
                <a:lnTo>
                  <a:pt x="2928" y="433"/>
                </a:lnTo>
                <a:lnTo>
                  <a:pt x="2943" y="433"/>
                </a:lnTo>
                <a:lnTo>
                  <a:pt x="2957" y="433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3990" name="Freeform 1062"/>
          <p:cNvSpPr>
            <a:spLocks/>
          </p:cNvSpPr>
          <p:nvPr/>
        </p:nvSpPr>
        <p:spPr bwMode="auto">
          <a:xfrm>
            <a:off x="1047750" y="4398963"/>
            <a:ext cx="1454150" cy="60325"/>
          </a:xfrm>
          <a:custGeom>
            <a:avLst/>
            <a:gdLst>
              <a:gd name="T0" fmla="*/ 0 w 557"/>
              <a:gd name="T1" fmla="*/ 25 h 25"/>
              <a:gd name="T2" fmla="*/ 16 w 557"/>
              <a:gd name="T3" fmla="*/ 25 h 25"/>
              <a:gd name="T4" fmla="*/ 29 w 557"/>
              <a:gd name="T5" fmla="*/ 25 h 25"/>
              <a:gd name="T6" fmla="*/ 45 w 557"/>
              <a:gd name="T7" fmla="*/ 25 h 25"/>
              <a:gd name="T8" fmla="*/ 60 w 557"/>
              <a:gd name="T9" fmla="*/ 25 h 25"/>
              <a:gd name="T10" fmla="*/ 74 w 557"/>
              <a:gd name="T11" fmla="*/ 25 h 25"/>
              <a:gd name="T12" fmla="*/ 89 w 557"/>
              <a:gd name="T13" fmla="*/ 25 h 25"/>
              <a:gd name="T14" fmla="*/ 105 w 557"/>
              <a:gd name="T15" fmla="*/ 25 h 25"/>
              <a:gd name="T16" fmla="*/ 120 w 557"/>
              <a:gd name="T17" fmla="*/ 25 h 25"/>
              <a:gd name="T18" fmla="*/ 134 w 557"/>
              <a:gd name="T19" fmla="*/ 25 h 25"/>
              <a:gd name="T20" fmla="*/ 149 w 557"/>
              <a:gd name="T21" fmla="*/ 25 h 25"/>
              <a:gd name="T22" fmla="*/ 164 w 557"/>
              <a:gd name="T23" fmla="*/ 25 h 25"/>
              <a:gd name="T24" fmla="*/ 178 w 557"/>
              <a:gd name="T25" fmla="*/ 25 h 25"/>
              <a:gd name="T26" fmla="*/ 193 w 557"/>
              <a:gd name="T27" fmla="*/ 25 h 25"/>
              <a:gd name="T28" fmla="*/ 209 w 557"/>
              <a:gd name="T29" fmla="*/ 25 h 25"/>
              <a:gd name="T30" fmla="*/ 223 w 557"/>
              <a:gd name="T31" fmla="*/ 25 h 25"/>
              <a:gd name="T32" fmla="*/ 238 w 557"/>
              <a:gd name="T33" fmla="*/ 25 h 25"/>
              <a:gd name="T34" fmla="*/ 253 w 557"/>
              <a:gd name="T35" fmla="*/ 25 h 25"/>
              <a:gd name="T36" fmla="*/ 267 w 557"/>
              <a:gd name="T37" fmla="*/ 25 h 25"/>
              <a:gd name="T38" fmla="*/ 282 w 557"/>
              <a:gd name="T39" fmla="*/ 25 h 25"/>
              <a:gd name="T40" fmla="*/ 298 w 557"/>
              <a:gd name="T41" fmla="*/ 25 h 25"/>
              <a:gd name="T42" fmla="*/ 311 w 557"/>
              <a:gd name="T43" fmla="*/ 25 h 25"/>
              <a:gd name="T44" fmla="*/ 327 w 557"/>
              <a:gd name="T45" fmla="*/ 25 h 25"/>
              <a:gd name="T46" fmla="*/ 342 w 557"/>
              <a:gd name="T47" fmla="*/ 25 h 25"/>
              <a:gd name="T48" fmla="*/ 357 w 557"/>
              <a:gd name="T49" fmla="*/ 25 h 25"/>
              <a:gd name="T50" fmla="*/ 371 w 557"/>
              <a:gd name="T51" fmla="*/ 25 h 25"/>
              <a:gd name="T52" fmla="*/ 386 w 557"/>
              <a:gd name="T53" fmla="*/ 25 h 25"/>
              <a:gd name="T54" fmla="*/ 402 w 557"/>
              <a:gd name="T55" fmla="*/ 25 h 25"/>
              <a:gd name="T56" fmla="*/ 416 w 557"/>
              <a:gd name="T57" fmla="*/ 25 h 25"/>
              <a:gd name="T58" fmla="*/ 431 w 557"/>
              <a:gd name="T59" fmla="*/ 25 h 25"/>
              <a:gd name="T60" fmla="*/ 446 w 557"/>
              <a:gd name="T61" fmla="*/ 25 h 25"/>
              <a:gd name="T62" fmla="*/ 460 w 557"/>
              <a:gd name="T63" fmla="*/ 25 h 25"/>
              <a:gd name="T64" fmla="*/ 475 w 557"/>
              <a:gd name="T65" fmla="*/ 25 h 25"/>
              <a:gd name="T66" fmla="*/ 491 w 557"/>
              <a:gd name="T67" fmla="*/ 25 h 25"/>
              <a:gd name="T68" fmla="*/ 504 w 557"/>
              <a:gd name="T69" fmla="*/ 25 h 25"/>
              <a:gd name="T70" fmla="*/ 520 w 557"/>
              <a:gd name="T71" fmla="*/ 25 h 25"/>
              <a:gd name="T72" fmla="*/ 535 w 557"/>
              <a:gd name="T73" fmla="*/ 25 h 25"/>
              <a:gd name="T74" fmla="*/ 550 w 557"/>
              <a:gd name="T75" fmla="*/ 25 h 25"/>
              <a:gd name="T76" fmla="*/ 557 w 557"/>
              <a:gd name="T77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7" h="25">
                <a:moveTo>
                  <a:pt x="0" y="25"/>
                </a:moveTo>
                <a:lnTo>
                  <a:pt x="16" y="25"/>
                </a:lnTo>
                <a:lnTo>
                  <a:pt x="29" y="25"/>
                </a:lnTo>
                <a:lnTo>
                  <a:pt x="45" y="25"/>
                </a:lnTo>
                <a:lnTo>
                  <a:pt x="60" y="25"/>
                </a:lnTo>
                <a:lnTo>
                  <a:pt x="74" y="25"/>
                </a:lnTo>
                <a:lnTo>
                  <a:pt x="89" y="25"/>
                </a:lnTo>
                <a:lnTo>
                  <a:pt x="105" y="25"/>
                </a:lnTo>
                <a:lnTo>
                  <a:pt x="120" y="25"/>
                </a:lnTo>
                <a:lnTo>
                  <a:pt x="134" y="25"/>
                </a:lnTo>
                <a:lnTo>
                  <a:pt x="149" y="25"/>
                </a:lnTo>
                <a:lnTo>
                  <a:pt x="164" y="25"/>
                </a:lnTo>
                <a:lnTo>
                  <a:pt x="178" y="25"/>
                </a:lnTo>
                <a:lnTo>
                  <a:pt x="193" y="25"/>
                </a:lnTo>
                <a:lnTo>
                  <a:pt x="209" y="25"/>
                </a:lnTo>
                <a:lnTo>
                  <a:pt x="223" y="25"/>
                </a:lnTo>
                <a:lnTo>
                  <a:pt x="238" y="25"/>
                </a:lnTo>
                <a:lnTo>
                  <a:pt x="253" y="25"/>
                </a:lnTo>
                <a:lnTo>
                  <a:pt x="267" y="25"/>
                </a:lnTo>
                <a:lnTo>
                  <a:pt x="282" y="25"/>
                </a:lnTo>
                <a:lnTo>
                  <a:pt x="298" y="25"/>
                </a:lnTo>
                <a:lnTo>
                  <a:pt x="311" y="25"/>
                </a:lnTo>
                <a:lnTo>
                  <a:pt x="327" y="25"/>
                </a:lnTo>
                <a:lnTo>
                  <a:pt x="342" y="25"/>
                </a:lnTo>
                <a:lnTo>
                  <a:pt x="357" y="25"/>
                </a:lnTo>
                <a:lnTo>
                  <a:pt x="371" y="25"/>
                </a:lnTo>
                <a:lnTo>
                  <a:pt x="386" y="25"/>
                </a:lnTo>
                <a:lnTo>
                  <a:pt x="402" y="25"/>
                </a:lnTo>
                <a:lnTo>
                  <a:pt x="416" y="25"/>
                </a:lnTo>
                <a:lnTo>
                  <a:pt x="431" y="25"/>
                </a:lnTo>
                <a:lnTo>
                  <a:pt x="446" y="25"/>
                </a:lnTo>
                <a:lnTo>
                  <a:pt x="460" y="25"/>
                </a:lnTo>
                <a:lnTo>
                  <a:pt x="475" y="25"/>
                </a:lnTo>
                <a:lnTo>
                  <a:pt x="491" y="25"/>
                </a:lnTo>
                <a:lnTo>
                  <a:pt x="504" y="25"/>
                </a:lnTo>
                <a:lnTo>
                  <a:pt x="520" y="25"/>
                </a:lnTo>
                <a:lnTo>
                  <a:pt x="535" y="25"/>
                </a:lnTo>
                <a:lnTo>
                  <a:pt x="550" y="25"/>
                </a:lnTo>
                <a:lnTo>
                  <a:pt x="557" y="0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3991" name="Line 1063"/>
          <p:cNvSpPr>
            <a:spLocks noChangeShapeType="1"/>
          </p:cNvSpPr>
          <p:nvPr/>
        </p:nvSpPr>
        <p:spPr bwMode="auto">
          <a:xfrm flipV="1">
            <a:off x="2520950" y="4273550"/>
            <a:ext cx="20638" cy="619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3992" name="Line 1064"/>
          <p:cNvSpPr>
            <a:spLocks noChangeShapeType="1"/>
          </p:cNvSpPr>
          <p:nvPr/>
        </p:nvSpPr>
        <p:spPr bwMode="auto">
          <a:xfrm flipV="1">
            <a:off x="2559050" y="4149725"/>
            <a:ext cx="20638" cy="603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3993" name="Line 1065"/>
          <p:cNvSpPr>
            <a:spLocks noChangeShapeType="1"/>
          </p:cNvSpPr>
          <p:nvPr/>
        </p:nvSpPr>
        <p:spPr bwMode="auto">
          <a:xfrm flipV="1">
            <a:off x="2601913" y="4025900"/>
            <a:ext cx="1587" cy="619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3994" name="Line 1066"/>
          <p:cNvSpPr>
            <a:spLocks noChangeShapeType="1"/>
          </p:cNvSpPr>
          <p:nvPr/>
        </p:nvSpPr>
        <p:spPr bwMode="auto">
          <a:xfrm flipV="1">
            <a:off x="2601913" y="3902075"/>
            <a:ext cx="14287" cy="587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3995" name="Line 1067"/>
          <p:cNvSpPr>
            <a:spLocks noChangeShapeType="1"/>
          </p:cNvSpPr>
          <p:nvPr/>
        </p:nvSpPr>
        <p:spPr bwMode="auto">
          <a:xfrm flipV="1">
            <a:off x="2638425" y="3776663"/>
            <a:ext cx="17463" cy="587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3996" name="Freeform 1068"/>
          <p:cNvSpPr>
            <a:spLocks/>
          </p:cNvSpPr>
          <p:nvPr/>
        </p:nvSpPr>
        <p:spPr bwMode="auto">
          <a:xfrm>
            <a:off x="2679700" y="3606800"/>
            <a:ext cx="1376363" cy="104775"/>
          </a:xfrm>
          <a:custGeom>
            <a:avLst/>
            <a:gdLst>
              <a:gd name="T0" fmla="*/ 0 w 527"/>
              <a:gd name="T1" fmla="*/ 43 h 43"/>
              <a:gd name="T2" fmla="*/ 16 w 527"/>
              <a:gd name="T3" fmla="*/ 37 h 43"/>
              <a:gd name="T4" fmla="*/ 30 w 527"/>
              <a:gd name="T5" fmla="*/ 24 h 43"/>
              <a:gd name="T6" fmla="*/ 45 w 527"/>
              <a:gd name="T7" fmla="*/ 24 h 43"/>
              <a:gd name="T8" fmla="*/ 60 w 527"/>
              <a:gd name="T9" fmla="*/ 24 h 43"/>
              <a:gd name="T10" fmla="*/ 74 w 527"/>
              <a:gd name="T11" fmla="*/ 24 h 43"/>
              <a:gd name="T12" fmla="*/ 89 w 527"/>
              <a:gd name="T13" fmla="*/ 24 h 43"/>
              <a:gd name="T14" fmla="*/ 105 w 527"/>
              <a:gd name="T15" fmla="*/ 24 h 43"/>
              <a:gd name="T16" fmla="*/ 120 w 527"/>
              <a:gd name="T17" fmla="*/ 24 h 43"/>
              <a:gd name="T18" fmla="*/ 134 w 527"/>
              <a:gd name="T19" fmla="*/ 24 h 43"/>
              <a:gd name="T20" fmla="*/ 149 w 527"/>
              <a:gd name="T21" fmla="*/ 24 h 43"/>
              <a:gd name="T22" fmla="*/ 164 w 527"/>
              <a:gd name="T23" fmla="*/ 24 h 43"/>
              <a:gd name="T24" fmla="*/ 178 w 527"/>
              <a:gd name="T25" fmla="*/ 24 h 43"/>
              <a:gd name="T26" fmla="*/ 193 w 527"/>
              <a:gd name="T27" fmla="*/ 24 h 43"/>
              <a:gd name="T28" fmla="*/ 209 w 527"/>
              <a:gd name="T29" fmla="*/ 24 h 43"/>
              <a:gd name="T30" fmla="*/ 223 w 527"/>
              <a:gd name="T31" fmla="*/ 24 h 43"/>
              <a:gd name="T32" fmla="*/ 238 w 527"/>
              <a:gd name="T33" fmla="*/ 24 h 43"/>
              <a:gd name="T34" fmla="*/ 253 w 527"/>
              <a:gd name="T35" fmla="*/ 24 h 43"/>
              <a:gd name="T36" fmla="*/ 267 w 527"/>
              <a:gd name="T37" fmla="*/ 24 h 43"/>
              <a:gd name="T38" fmla="*/ 282 w 527"/>
              <a:gd name="T39" fmla="*/ 24 h 43"/>
              <a:gd name="T40" fmla="*/ 298 w 527"/>
              <a:gd name="T41" fmla="*/ 24 h 43"/>
              <a:gd name="T42" fmla="*/ 311 w 527"/>
              <a:gd name="T43" fmla="*/ 24 h 43"/>
              <a:gd name="T44" fmla="*/ 327 w 527"/>
              <a:gd name="T45" fmla="*/ 24 h 43"/>
              <a:gd name="T46" fmla="*/ 342 w 527"/>
              <a:gd name="T47" fmla="*/ 24 h 43"/>
              <a:gd name="T48" fmla="*/ 357 w 527"/>
              <a:gd name="T49" fmla="*/ 24 h 43"/>
              <a:gd name="T50" fmla="*/ 371 w 527"/>
              <a:gd name="T51" fmla="*/ 24 h 43"/>
              <a:gd name="T52" fmla="*/ 387 w 527"/>
              <a:gd name="T53" fmla="*/ 24 h 43"/>
              <a:gd name="T54" fmla="*/ 402 w 527"/>
              <a:gd name="T55" fmla="*/ 24 h 43"/>
              <a:gd name="T56" fmla="*/ 416 w 527"/>
              <a:gd name="T57" fmla="*/ 24 h 43"/>
              <a:gd name="T58" fmla="*/ 431 w 527"/>
              <a:gd name="T59" fmla="*/ 24 h 43"/>
              <a:gd name="T60" fmla="*/ 446 w 527"/>
              <a:gd name="T61" fmla="*/ 24 h 43"/>
              <a:gd name="T62" fmla="*/ 460 w 527"/>
              <a:gd name="T63" fmla="*/ 24 h 43"/>
              <a:gd name="T64" fmla="*/ 475 w 527"/>
              <a:gd name="T65" fmla="*/ 24 h 43"/>
              <a:gd name="T66" fmla="*/ 491 w 527"/>
              <a:gd name="T67" fmla="*/ 24 h 43"/>
              <a:gd name="T68" fmla="*/ 504 w 527"/>
              <a:gd name="T69" fmla="*/ 24 h 43"/>
              <a:gd name="T70" fmla="*/ 520 w 527"/>
              <a:gd name="T71" fmla="*/ 24 h 43"/>
              <a:gd name="T72" fmla="*/ 527 w 527"/>
              <a:gd name="T73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27" h="43">
                <a:moveTo>
                  <a:pt x="0" y="43"/>
                </a:moveTo>
                <a:lnTo>
                  <a:pt x="16" y="37"/>
                </a:lnTo>
                <a:lnTo>
                  <a:pt x="30" y="24"/>
                </a:lnTo>
                <a:lnTo>
                  <a:pt x="45" y="24"/>
                </a:lnTo>
                <a:lnTo>
                  <a:pt x="60" y="24"/>
                </a:lnTo>
                <a:lnTo>
                  <a:pt x="74" y="24"/>
                </a:lnTo>
                <a:lnTo>
                  <a:pt x="89" y="24"/>
                </a:lnTo>
                <a:lnTo>
                  <a:pt x="105" y="24"/>
                </a:lnTo>
                <a:lnTo>
                  <a:pt x="120" y="24"/>
                </a:lnTo>
                <a:lnTo>
                  <a:pt x="134" y="24"/>
                </a:lnTo>
                <a:lnTo>
                  <a:pt x="149" y="24"/>
                </a:lnTo>
                <a:lnTo>
                  <a:pt x="164" y="24"/>
                </a:lnTo>
                <a:lnTo>
                  <a:pt x="178" y="24"/>
                </a:lnTo>
                <a:lnTo>
                  <a:pt x="193" y="24"/>
                </a:lnTo>
                <a:lnTo>
                  <a:pt x="209" y="24"/>
                </a:lnTo>
                <a:lnTo>
                  <a:pt x="223" y="24"/>
                </a:lnTo>
                <a:lnTo>
                  <a:pt x="238" y="24"/>
                </a:lnTo>
                <a:lnTo>
                  <a:pt x="253" y="24"/>
                </a:lnTo>
                <a:lnTo>
                  <a:pt x="267" y="24"/>
                </a:lnTo>
                <a:lnTo>
                  <a:pt x="282" y="24"/>
                </a:lnTo>
                <a:lnTo>
                  <a:pt x="298" y="24"/>
                </a:lnTo>
                <a:lnTo>
                  <a:pt x="311" y="24"/>
                </a:lnTo>
                <a:lnTo>
                  <a:pt x="327" y="24"/>
                </a:lnTo>
                <a:lnTo>
                  <a:pt x="342" y="24"/>
                </a:lnTo>
                <a:lnTo>
                  <a:pt x="357" y="24"/>
                </a:lnTo>
                <a:lnTo>
                  <a:pt x="371" y="24"/>
                </a:lnTo>
                <a:lnTo>
                  <a:pt x="387" y="24"/>
                </a:lnTo>
                <a:lnTo>
                  <a:pt x="402" y="24"/>
                </a:lnTo>
                <a:lnTo>
                  <a:pt x="416" y="24"/>
                </a:lnTo>
                <a:lnTo>
                  <a:pt x="431" y="24"/>
                </a:lnTo>
                <a:lnTo>
                  <a:pt x="446" y="24"/>
                </a:lnTo>
                <a:lnTo>
                  <a:pt x="460" y="24"/>
                </a:lnTo>
                <a:lnTo>
                  <a:pt x="475" y="24"/>
                </a:lnTo>
                <a:lnTo>
                  <a:pt x="491" y="24"/>
                </a:lnTo>
                <a:lnTo>
                  <a:pt x="504" y="24"/>
                </a:lnTo>
                <a:lnTo>
                  <a:pt x="520" y="24"/>
                </a:lnTo>
                <a:lnTo>
                  <a:pt x="527" y="0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3997" name="Line 1069"/>
          <p:cNvSpPr>
            <a:spLocks noChangeShapeType="1"/>
          </p:cNvSpPr>
          <p:nvPr/>
        </p:nvSpPr>
        <p:spPr bwMode="auto">
          <a:xfrm flipV="1">
            <a:off x="4076700" y="3482975"/>
            <a:ext cx="15875" cy="571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3998" name="Line 1070"/>
          <p:cNvSpPr>
            <a:spLocks noChangeShapeType="1"/>
          </p:cNvSpPr>
          <p:nvPr/>
        </p:nvSpPr>
        <p:spPr bwMode="auto">
          <a:xfrm flipV="1">
            <a:off x="4116388" y="3332163"/>
            <a:ext cx="20637" cy="571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3999" name="Line 1071"/>
          <p:cNvSpPr>
            <a:spLocks noChangeShapeType="1"/>
          </p:cNvSpPr>
          <p:nvPr/>
        </p:nvSpPr>
        <p:spPr bwMode="auto">
          <a:xfrm flipV="1">
            <a:off x="4152900" y="3235325"/>
            <a:ext cx="1588" cy="587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4000" name="Line 1072"/>
          <p:cNvSpPr>
            <a:spLocks noChangeShapeType="1"/>
          </p:cNvSpPr>
          <p:nvPr/>
        </p:nvSpPr>
        <p:spPr bwMode="auto">
          <a:xfrm flipV="1">
            <a:off x="4152900" y="3136900"/>
            <a:ext cx="23813" cy="555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4001" name="Line 1073"/>
          <p:cNvSpPr>
            <a:spLocks noChangeShapeType="1"/>
          </p:cNvSpPr>
          <p:nvPr/>
        </p:nvSpPr>
        <p:spPr bwMode="auto">
          <a:xfrm flipV="1">
            <a:off x="4194175" y="3041650"/>
            <a:ext cx="23813" cy="555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4002" name="Freeform 1074"/>
          <p:cNvSpPr>
            <a:spLocks/>
          </p:cNvSpPr>
          <p:nvPr/>
        </p:nvSpPr>
        <p:spPr bwMode="auto">
          <a:xfrm>
            <a:off x="4233863" y="2901950"/>
            <a:ext cx="1339850" cy="95250"/>
          </a:xfrm>
          <a:custGeom>
            <a:avLst/>
            <a:gdLst>
              <a:gd name="T0" fmla="*/ 0 w 513"/>
              <a:gd name="T1" fmla="*/ 40 h 40"/>
              <a:gd name="T2" fmla="*/ 14 w 513"/>
              <a:gd name="T3" fmla="*/ 23 h 40"/>
              <a:gd name="T4" fmla="*/ 29 w 513"/>
              <a:gd name="T5" fmla="*/ 23 h 40"/>
              <a:gd name="T6" fmla="*/ 44 w 513"/>
              <a:gd name="T7" fmla="*/ 23 h 40"/>
              <a:gd name="T8" fmla="*/ 58 w 513"/>
              <a:gd name="T9" fmla="*/ 23 h 40"/>
              <a:gd name="T10" fmla="*/ 73 w 513"/>
              <a:gd name="T11" fmla="*/ 23 h 40"/>
              <a:gd name="T12" fmla="*/ 89 w 513"/>
              <a:gd name="T13" fmla="*/ 23 h 40"/>
              <a:gd name="T14" fmla="*/ 103 w 513"/>
              <a:gd name="T15" fmla="*/ 23 h 40"/>
              <a:gd name="T16" fmla="*/ 118 w 513"/>
              <a:gd name="T17" fmla="*/ 23 h 40"/>
              <a:gd name="T18" fmla="*/ 133 w 513"/>
              <a:gd name="T19" fmla="*/ 23 h 40"/>
              <a:gd name="T20" fmla="*/ 147 w 513"/>
              <a:gd name="T21" fmla="*/ 23 h 40"/>
              <a:gd name="T22" fmla="*/ 162 w 513"/>
              <a:gd name="T23" fmla="*/ 23 h 40"/>
              <a:gd name="T24" fmla="*/ 178 w 513"/>
              <a:gd name="T25" fmla="*/ 23 h 40"/>
              <a:gd name="T26" fmla="*/ 193 w 513"/>
              <a:gd name="T27" fmla="*/ 23 h 40"/>
              <a:gd name="T28" fmla="*/ 207 w 513"/>
              <a:gd name="T29" fmla="*/ 23 h 40"/>
              <a:gd name="T30" fmla="*/ 222 w 513"/>
              <a:gd name="T31" fmla="*/ 23 h 40"/>
              <a:gd name="T32" fmla="*/ 237 w 513"/>
              <a:gd name="T33" fmla="*/ 23 h 40"/>
              <a:gd name="T34" fmla="*/ 251 w 513"/>
              <a:gd name="T35" fmla="*/ 23 h 40"/>
              <a:gd name="T36" fmla="*/ 266 w 513"/>
              <a:gd name="T37" fmla="*/ 23 h 40"/>
              <a:gd name="T38" fmla="*/ 282 w 513"/>
              <a:gd name="T39" fmla="*/ 23 h 40"/>
              <a:gd name="T40" fmla="*/ 296 w 513"/>
              <a:gd name="T41" fmla="*/ 23 h 40"/>
              <a:gd name="T42" fmla="*/ 311 w 513"/>
              <a:gd name="T43" fmla="*/ 23 h 40"/>
              <a:gd name="T44" fmla="*/ 326 w 513"/>
              <a:gd name="T45" fmla="*/ 23 h 40"/>
              <a:gd name="T46" fmla="*/ 340 w 513"/>
              <a:gd name="T47" fmla="*/ 23 h 40"/>
              <a:gd name="T48" fmla="*/ 355 w 513"/>
              <a:gd name="T49" fmla="*/ 23 h 40"/>
              <a:gd name="T50" fmla="*/ 371 w 513"/>
              <a:gd name="T51" fmla="*/ 23 h 40"/>
              <a:gd name="T52" fmla="*/ 386 w 513"/>
              <a:gd name="T53" fmla="*/ 23 h 40"/>
              <a:gd name="T54" fmla="*/ 400 w 513"/>
              <a:gd name="T55" fmla="*/ 23 h 40"/>
              <a:gd name="T56" fmla="*/ 415 w 513"/>
              <a:gd name="T57" fmla="*/ 23 h 40"/>
              <a:gd name="T58" fmla="*/ 430 w 513"/>
              <a:gd name="T59" fmla="*/ 23 h 40"/>
              <a:gd name="T60" fmla="*/ 444 w 513"/>
              <a:gd name="T61" fmla="*/ 23 h 40"/>
              <a:gd name="T62" fmla="*/ 460 w 513"/>
              <a:gd name="T63" fmla="*/ 23 h 40"/>
              <a:gd name="T64" fmla="*/ 475 w 513"/>
              <a:gd name="T65" fmla="*/ 23 h 40"/>
              <a:gd name="T66" fmla="*/ 489 w 513"/>
              <a:gd name="T67" fmla="*/ 23 h 40"/>
              <a:gd name="T68" fmla="*/ 504 w 513"/>
              <a:gd name="T69" fmla="*/ 23 h 40"/>
              <a:gd name="T70" fmla="*/ 513 w 513"/>
              <a:gd name="T71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13" h="40">
                <a:moveTo>
                  <a:pt x="0" y="40"/>
                </a:moveTo>
                <a:lnTo>
                  <a:pt x="14" y="23"/>
                </a:lnTo>
                <a:lnTo>
                  <a:pt x="29" y="23"/>
                </a:lnTo>
                <a:lnTo>
                  <a:pt x="44" y="23"/>
                </a:lnTo>
                <a:lnTo>
                  <a:pt x="58" y="23"/>
                </a:lnTo>
                <a:lnTo>
                  <a:pt x="73" y="23"/>
                </a:lnTo>
                <a:lnTo>
                  <a:pt x="89" y="23"/>
                </a:lnTo>
                <a:lnTo>
                  <a:pt x="103" y="23"/>
                </a:lnTo>
                <a:lnTo>
                  <a:pt x="118" y="23"/>
                </a:lnTo>
                <a:lnTo>
                  <a:pt x="133" y="23"/>
                </a:lnTo>
                <a:lnTo>
                  <a:pt x="147" y="23"/>
                </a:lnTo>
                <a:lnTo>
                  <a:pt x="162" y="23"/>
                </a:lnTo>
                <a:lnTo>
                  <a:pt x="178" y="23"/>
                </a:lnTo>
                <a:lnTo>
                  <a:pt x="193" y="23"/>
                </a:lnTo>
                <a:lnTo>
                  <a:pt x="207" y="23"/>
                </a:lnTo>
                <a:lnTo>
                  <a:pt x="222" y="23"/>
                </a:lnTo>
                <a:lnTo>
                  <a:pt x="237" y="23"/>
                </a:lnTo>
                <a:lnTo>
                  <a:pt x="251" y="23"/>
                </a:lnTo>
                <a:lnTo>
                  <a:pt x="266" y="23"/>
                </a:lnTo>
                <a:lnTo>
                  <a:pt x="282" y="23"/>
                </a:lnTo>
                <a:lnTo>
                  <a:pt x="296" y="23"/>
                </a:lnTo>
                <a:lnTo>
                  <a:pt x="311" y="23"/>
                </a:lnTo>
                <a:lnTo>
                  <a:pt x="326" y="23"/>
                </a:lnTo>
                <a:lnTo>
                  <a:pt x="340" y="23"/>
                </a:lnTo>
                <a:lnTo>
                  <a:pt x="355" y="23"/>
                </a:lnTo>
                <a:lnTo>
                  <a:pt x="371" y="23"/>
                </a:lnTo>
                <a:lnTo>
                  <a:pt x="386" y="23"/>
                </a:lnTo>
                <a:lnTo>
                  <a:pt x="400" y="23"/>
                </a:lnTo>
                <a:lnTo>
                  <a:pt x="415" y="23"/>
                </a:lnTo>
                <a:lnTo>
                  <a:pt x="430" y="23"/>
                </a:lnTo>
                <a:lnTo>
                  <a:pt x="444" y="23"/>
                </a:lnTo>
                <a:lnTo>
                  <a:pt x="460" y="23"/>
                </a:lnTo>
                <a:lnTo>
                  <a:pt x="475" y="23"/>
                </a:lnTo>
                <a:lnTo>
                  <a:pt x="489" y="23"/>
                </a:lnTo>
                <a:lnTo>
                  <a:pt x="504" y="23"/>
                </a:lnTo>
                <a:lnTo>
                  <a:pt x="513" y="0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4003" name="Line 1075"/>
          <p:cNvSpPr>
            <a:spLocks noChangeShapeType="1"/>
          </p:cNvSpPr>
          <p:nvPr/>
        </p:nvSpPr>
        <p:spPr bwMode="auto">
          <a:xfrm flipV="1">
            <a:off x="5589588" y="2803525"/>
            <a:ext cx="12700" cy="571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4004" name="Line 1076"/>
          <p:cNvSpPr>
            <a:spLocks noChangeShapeType="1"/>
          </p:cNvSpPr>
          <p:nvPr/>
        </p:nvSpPr>
        <p:spPr bwMode="auto">
          <a:xfrm flipV="1">
            <a:off x="5626100" y="2638425"/>
            <a:ext cx="12700" cy="571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4005" name="Freeform 1077"/>
          <p:cNvSpPr>
            <a:spLocks/>
          </p:cNvSpPr>
          <p:nvPr/>
        </p:nvSpPr>
        <p:spPr bwMode="auto">
          <a:xfrm>
            <a:off x="5656263" y="2411413"/>
            <a:ext cx="26987" cy="107950"/>
          </a:xfrm>
          <a:custGeom>
            <a:avLst/>
            <a:gdLst>
              <a:gd name="T0" fmla="*/ 0 w 10"/>
              <a:gd name="T1" fmla="*/ 45 h 45"/>
              <a:gd name="T2" fmla="*/ 3 w 10"/>
              <a:gd name="T3" fmla="*/ 25 h 45"/>
              <a:gd name="T4" fmla="*/ 10 w 10"/>
              <a:gd name="T5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45">
                <a:moveTo>
                  <a:pt x="0" y="45"/>
                </a:moveTo>
                <a:lnTo>
                  <a:pt x="3" y="25"/>
                </a:lnTo>
                <a:lnTo>
                  <a:pt x="10" y="0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4006" name="Line 1078"/>
          <p:cNvSpPr>
            <a:spLocks noChangeShapeType="1"/>
          </p:cNvSpPr>
          <p:nvPr/>
        </p:nvSpPr>
        <p:spPr bwMode="auto">
          <a:xfrm flipV="1">
            <a:off x="5707063" y="2276475"/>
            <a:ext cx="1587" cy="571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4007" name="Line 1079"/>
          <p:cNvSpPr>
            <a:spLocks noChangeShapeType="1"/>
          </p:cNvSpPr>
          <p:nvPr/>
        </p:nvSpPr>
        <p:spPr bwMode="auto">
          <a:xfrm flipV="1">
            <a:off x="5707063" y="2193925"/>
            <a:ext cx="22225" cy="539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4008" name="Line 1080"/>
          <p:cNvSpPr>
            <a:spLocks noChangeShapeType="1"/>
          </p:cNvSpPr>
          <p:nvPr/>
        </p:nvSpPr>
        <p:spPr bwMode="auto">
          <a:xfrm flipV="1">
            <a:off x="5740400" y="2108200"/>
            <a:ext cx="28575" cy="555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4009" name="Line 1081"/>
          <p:cNvSpPr>
            <a:spLocks noChangeShapeType="1"/>
          </p:cNvSpPr>
          <p:nvPr/>
        </p:nvSpPr>
        <p:spPr bwMode="auto">
          <a:xfrm flipV="1">
            <a:off x="5781675" y="2028825"/>
            <a:ext cx="23813" cy="539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4010" name="Line 1082"/>
          <p:cNvSpPr>
            <a:spLocks noChangeShapeType="1"/>
          </p:cNvSpPr>
          <p:nvPr/>
        </p:nvSpPr>
        <p:spPr bwMode="auto">
          <a:xfrm flipV="1">
            <a:off x="5821363" y="1946275"/>
            <a:ext cx="31750" cy="523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4011" name="Freeform 1083"/>
          <p:cNvSpPr>
            <a:spLocks/>
          </p:cNvSpPr>
          <p:nvPr/>
        </p:nvSpPr>
        <p:spPr bwMode="auto">
          <a:xfrm>
            <a:off x="5861050" y="1928813"/>
            <a:ext cx="463550" cy="57150"/>
          </a:xfrm>
          <a:custGeom>
            <a:avLst/>
            <a:gdLst>
              <a:gd name="T0" fmla="*/ 0 w 178"/>
              <a:gd name="T1" fmla="*/ 0 h 24"/>
              <a:gd name="T2" fmla="*/ 14 w 178"/>
              <a:gd name="T3" fmla="*/ 0 h 24"/>
              <a:gd name="T4" fmla="*/ 30 w 178"/>
              <a:gd name="T5" fmla="*/ 0 h 24"/>
              <a:gd name="T6" fmla="*/ 45 w 178"/>
              <a:gd name="T7" fmla="*/ 0 h 24"/>
              <a:gd name="T8" fmla="*/ 59 w 178"/>
              <a:gd name="T9" fmla="*/ 0 h 24"/>
              <a:gd name="T10" fmla="*/ 74 w 178"/>
              <a:gd name="T11" fmla="*/ 0 h 24"/>
              <a:gd name="T12" fmla="*/ 89 w 178"/>
              <a:gd name="T13" fmla="*/ 0 h 24"/>
              <a:gd name="T14" fmla="*/ 103 w 178"/>
              <a:gd name="T15" fmla="*/ 0 h 24"/>
              <a:gd name="T16" fmla="*/ 118 w 178"/>
              <a:gd name="T17" fmla="*/ 0 h 24"/>
              <a:gd name="T18" fmla="*/ 134 w 178"/>
              <a:gd name="T19" fmla="*/ 0 h 24"/>
              <a:gd name="T20" fmla="*/ 148 w 178"/>
              <a:gd name="T21" fmla="*/ 0 h 24"/>
              <a:gd name="T22" fmla="*/ 163 w 178"/>
              <a:gd name="T23" fmla="*/ 0 h 24"/>
              <a:gd name="T24" fmla="*/ 178 w 178"/>
              <a:gd name="T25" fmla="*/ 0 h 24"/>
              <a:gd name="T26" fmla="*/ 178 w 178"/>
              <a:gd name="T27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8" h="24">
                <a:moveTo>
                  <a:pt x="0" y="0"/>
                </a:moveTo>
                <a:lnTo>
                  <a:pt x="14" y="0"/>
                </a:lnTo>
                <a:lnTo>
                  <a:pt x="30" y="0"/>
                </a:lnTo>
                <a:lnTo>
                  <a:pt x="45" y="0"/>
                </a:lnTo>
                <a:lnTo>
                  <a:pt x="59" y="0"/>
                </a:lnTo>
                <a:lnTo>
                  <a:pt x="74" y="0"/>
                </a:lnTo>
                <a:lnTo>
                  <a:pt x="89" y="0"/>
                </a:lnTo>
                <a:lnTo>
                  <a:pt x="103" y="0"/>
                </a:lnTo>
                <a:lnTo>
                  <a:pt x="118" y="0"/>
                </a:lnTo>
                <a:lnTo>
                  <a:pt x="134" y="0"/>
                </a:lnTo>
                <a:lnTo>
                  <a:pt x="148" y="0"/>
                </a:lnTo>
                <a:lnTo>
                  <a:pt x="163" y="0"/>
                </a:lnTo>
                <a:lnTo>
                  <a:pt x="178" y="0"/>
                </a:lnTo>
                <a:lnTo>
                  <a:pt x="178" y="24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4012" name="Line 1084"/>
          <p:cNvSpPr>
            <a:spLocks noChangeShapeType="1"/>
          </p:cNvSpPr>
          <p:nvPr/>
        </p:nvSpPr>
        <p:spPr bwMode="auto">
          <a:xfrm>
            <a:off x="6330950" y="2105025"/>
            <a:ext cx="1588" cy="587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4013" name="Line 1085"/>
          <p:cNvSpPr>
            <a:spLocks noChangeShapeType="1"/>
          </p:cNvSpPr>
          <p:nvPr/>
        </p:nvSpPr>
        <p:spPr bwMode="auto">
          <a:xfrm>
            <a:off x="6332538" y="2282825"/>
            <a:ext cx="3175" cy="587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4014" name="Line 1086"/>
          <p:cNvSpPr>
            <a:spLocks noChangeShapeType="1"/>
          </p:cNvSpPr>
          <p:nvPr/>
        </p:nvSpPr>
        <p:spPr bwMode="auto">
          <a:xfrm>
            <a:off x="6338888" y="2457450"/>
            <a:ext cx="1587" cy="619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4015" name="Line 1087"/>
          <p:cNvSpPr>
            <a:spLocks noChangeShapeType="1"/>
          </p:cNvSpPr>
          <p:nvPr/>
        </p:nvSpPr>
        <p:spPr bwMode="auto">
          <a:xfrm>
            <a:off x="6340475" y="2638425"/>
            <a:ext cx="6350" cy="571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4016" name="Line 1088"/>
          <p:cNvSpPr>
            <a:spLocks noChangeShapeType="1"/>
          </p:cNvSpPr>
          <p:nvPr/>
        </p:nvSpPr>
        <p:spPr bwMode="auto">
          <a:xfrm>
            <a:off x="6346825" y="2813050"/>
            <a:ext cx="1588" cy="603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4017" name="Line 1089"/>
          <p:cNvSpPr>
            <a:spLocks noChangeShapeType="1"/>
          </p:cNvSpPr>
          <p:nvPr/>
        </p:nvSpPr>
        <p:spPr bwMode="auto">
          <a:xfrm>
            <a:off x="6348413" y="2990850"/>
            <a:ext cx="6350" cy="571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4018" name="Line 1090"/>
          <p:cNvSpPr>
            <a:spLocks noChangeShapeType="1"/>
          </p:cNvSpPr>
          <p:nvPr/>
        </p:nvSpPr>
        <p:spPr bwMode="auto">
          <a:xfrm>
            <a:off x="6354763" y="3167063"/>
            <a:ext cx="1587" cy="587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4019" name="Line 1091"/>
          <p:cNvSpPr>
            <a:spLocks noChangeShapeType="1"/>
          </p:cNvSpPr>
          <p:nvPr/>
        </p:nvSpPr>
        <p:spPr bwMode="auto">
          <a:xfrm>
            <a:off x="6361113" y="3344863"/>
            <a:ext cx="3175" cy="587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4020" name="Line 1092"/>
          <p:cNvSpPr>
            <a:spLocks noChangeShapeType="1"/>
          </p:cNvSpPr>
          <p:nvPr/>
        </p:nvSpPr>
        <p:spPr bwMode="auto">
          <a:xfrm>
            <a:off x="6364288" y="3522663"/>
            <a:ext cx="3175" cy="587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4021" name="Freeform 1093"/>
          <p:cNvSpPr>
            <a:spLocks/>
          </p:cNvSpPr>
          <p:nvPr/>
        </p:nvSpPr>
        <p:spPr bwMode="auto">
          <a:xfrm>
            <a:off x="6364288" y="3586163"/>
            <a:ext cx="2405062" cy="1587"/>
          </a:xfrm>
          <a:custGeom>
            <a:avLst/>
            <a:gdLst>
              <a:gd name="T0" fmla="*/ 0 w 921"/>
              <a:gd name="T1" fmla="*/ 14 w 921"/>
              <a:gd name="T2" fmla="*/ 30 w 921"/>
              <a:gd name="T3" fmla="*/ 45 w 921"/>
              <a:gd name="T4" fmla="*/ 59 w 921"/>
              <a:gd name="T5" fmla="*/ 74 w 921"/>
              <a:gd name="T6" fmla="*/ 89 w 921"/>
              <a:gd name="T7" fmla="*/ 103 w 921"/>
              <a:gd name="T8" fmla="*/ 118 w 921"/>
              <a:gd name="T9" fmla="*/ 134 w 921"/>
              <a:gd name="T10" fmla="*/ 148 w 921"/>
              <a:gd name="T11" fmla="*/ 163 w 921"/>
              <a:gd name="T12" fmla="*/ 178 w 921"/>
              <a:gd name="T13" fmla="*/ 194 w 921"/>
              <a:gd name="T14" fmla="*/ 207 w 921"/>
              <a:gd name="T15" fmla="*/ 223 w 921"/>
              <a:gd name="T16" fmla="*/ 238 w 921"/>
              <a:gd name="T17" fmla="*/ 253 w 921"/>
              <a:gd name="T18" fmla="*/ 269 w 921"/>
              <a:gd name="T19" fmla="*/ 284 w 921"/>
              <a:gd name="T20" fmla="*/ 298 w 921"/>
              <a:gd name="T21" fmla="*/ 313 w 921"/>
              <a:gd name="T22" fmla="*/ 328 w 921"/>
              <a:gd name="T23" fmla="*/ 342 w 921"/>
              <a:gd name="T24" fmla="*/ 357 w 921"/>
              <a:gd name="T25" fmla="*/ 373 w 921"/>
              <a:gd name="T26" fmla="*/ 387 w 921"/>
              <a:gd name="T27" fmla="*/ 402 w 921"/>
              <a:gd name="T28" fmla="*/ 417 w 921"/>
              <a:gd name="T29" fmla="*/ 433 w 921"/>
              <a:gd name="T30" fmla="*/ 446 w 921"/>
              <a:gd name="T31" fmla="*/ 462 w 921"/>
              <a:gd name="T32" fmla="*/ 477 w 921"/>
              <a:gd name="T33" fmla="*/ 491 w 921"/>
              <a:gd name="T34" fmla="*/ 506 w 921"/>
              <a:gd name="T35" fmla="*/ 521 w 921"/>
              <a:gd name="T36" fmla="*/ 535 w 921"/>
              <a:gd name="T37" fmla="*/ 550 w 921"/>
              <a:gd name="T38" fmla="*/ 566 w 921"/>
              <a:gd name="T39" fmla="*/ 580 w 921"/>
              <a:gd name="T40" fmla="*/ 595 w 921"/>
              <a:gd name="T41" fmla="*/ 610 w 921"/>
              <a:gd name="T42" fmla="*/ 626 w 921"/>
              <a:gd name="T43" fmla="*/ 639 w 921"/>
              <a:gd name="T44" fmla="*/ 655 w 921"/>
              <a:gd name="T45" fmla="*/ 670 w 921"/>
              <a:gd name="T46" fmla="*/ 684 w 921"/>
              <a:gd name="T47" fmla="*/ 699 w 921"/>
              <a:gd name="T48" fmla="*/ 714 w 921"/>
              <a:gd name="T49" fmla="*/ 728 w 921"/>
              <a:gd name="T50" fmla="*/ 744 w 921"/>
              <a:gd name="T51" fmla="*/ 759 w 921"/>
              <a:gd name="T52" fmla="*/ 773 w 921"/>
              <a:gd name="T53" fmla="*/ 788 w 921"/>
              <a:gd name="T54" fmla="*/ 803 w 921"/>
              <a:gd name="T55" fmla="*/ 817 w 921"/>
              <a:gd name="T56" fmla="*/ 832 w 921"/>
              <a:gd name="T57" fmla="*/ 848 w 921"/>
              <a:gd name="T58" fmla="*/ 863 w 921"/>
              <a:gd name="T59" fmla="*/ 877 w 921"/>
              <a:gd name="T60" fmla="*/ 892 w 921"/>
              <a:gd name="T61" fmla="*/ 907 w 921"/>
              <a:gd name="T62" fmla="*/ 921 w 92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  <a:cxn ang="0">
                <a:pos x="T10" y="0"/>
              </a:cxn>
              <a:cxn ang="0">
                <a:pos x="T11" y="0"/>
              </a:cxn>
              <a:cxn ang="0">
                <a:pos x="T12" y="0"/>
              </a:cxn>
              <a:cxn ang="0">
                <a:pos x="T13" y="0"/>
              </a:cxn>
              <a:cxn ang="0">
                <a:pos x="T14" y="0"/>
              </a:cxn>
              <a:cxn ang="0">
                <a:pos x="T15" y="0"/>
              </a:cxn>
              <a:cxn ang="0">
                <a:pos x="T16" y="0"/>
              </a:cxn>
              <a:cxn ang="0">
                <a:pos x="T17" y="0"/>
              </a:cxn>
              <a:cxn ang="0">
                <a:pos x="T18" y="0"/>
              </a:cxn>
              <a:cxn ang="0">
                <a:pos x="T19" y="0"/>
              </a:cxn>
              <a:cxn ang="0">
                <a:pos x="T20" y="0"/>
              </a:cxn>
              <a:cxn ang="0">
                <a:pos x="T21" y="0"/>
              </a:cxn>
              <a:cxn ang="0">
                <a:pos x="T22" y="0"/>
              </a:cxn>
              <a:cxn ang="0">
                <a:pos x="T23" y="0"/>
              </a:cxn>
              <a:cxn ang="0">
                <a:pos x="T24" y="0"/>
              </a:cxn>
              <a:cxn ang="0">
                <a:pos x="T25" y="0"/>
              </a:cxn>
              <a:cxn ang="0">
                <a:pos x="T26" y="0"/>
              </a:cxn>
              <a:cxn ang="0">
                <a:pos x="T27" y="0"/>
              </a:cxn>
              <a:cxn ang="0">
                <a:pos x="T28" y="0"/>
              </a:cxn>
              <a:cxn ang="0">
                <a:pos x="T29" y="0"/>
              </a:cxn>
              <a:cxn ang="0">
                <a:pos x="T30" y="0"/>
              </a:cxn>
              <a:cxn ang="0">
                <a:pos x="T31" y="0"/>
              </a:cxn>
              <a:cxn ang="0">
                <a:pos x="T32" y="0"/>
              </a:cxn>
              <a:cxn ang="0">
                <a:pos x="T33" y="0"/>
              </a:cxn>
              <a:cxn ang="0">
                <a:pos x="T34" y="0"/>
              </a:cxn>
              <a:cxn ang="0">
                <a:pos x="T35" y="0"/>
              </a:cxn>
              <a:cxn ang="0">
                <a:pos x="T36" y="0"/>
              </a:cxn>
              <a:cxn ang="0">
                <a:pos x="T37" y="0"/>
              </a:cxn>
              <a:cxn ang="0">
                <a:pos x="T38" y="0"/>
              </a:cxn>
              <a:cxn ang="0">
                <a:pos x="T39" y="0"/>
              </a:cxn>
              <a:cxn ang="0">
                <a:pos x="T40" y="0"/>
              </a:cxn>
              <a:cxn ang="0">
                <a:pos x="T41" y="0"/>
              </a:cxn>
              <a:cxn ang="0">
                <a:pos x="T42" y="0"/>
              </a:cxn>
              <a:cxn ang="0">
                <a:pos x="T43" y="0"/>
              </a:cxn>
              <a:cxn ang="0">
                <a:pos x="T44" y="0"/>
              </a:cxn>
              <a:cxn ang="0">
                <a:pos x="T45" y="0"/>
              </a:cxn>
              <a:cxn ang="0">
                <a:pos x="T46" y="0"/>
              </a:cxn>
              <a:cxn ang="0">
                <a:pos x="T47" y="0"/>
              </a:cxn>
              <a:cxn ang="0">
                <a:pos x="T48" y="0"/>
              </a:cxn>
              <a:cxn ang="0">
                <a:pos x="T49" y="0"/>
              </a:cxn>
              <a:cxn ang="0">
                <a:pos x="T50" y="0"/>
              </a:cxn>
              <a:cxn ang="0">
                <a:pos x="T51" y="0"/>
              </a:cxn>
              <a:cxn ang="0">
                <a:pos x="T52" y="0"/>
              </a:cxn>
              <a:cxn ang="0">
                <a:pos x="T53" y="0"/>
              </a:cxn>
              <a:cxn ang="0">
                <a:pos x="T54" y="0"/>
              </a:cxn>
              <a:cxn ang="0">
                <a:pos x="T55" y="0"/>
              </a:cxn>
              <a:cxn ang="0">
                <a:pos x="T56" y="0"/>
              </a:cxn>
              <a:cxn ang="0">
                <a:pos x="T57" y="0"/>
              </a:cxn>
              <a:cxn ang="0">
                <a:pos x="T58" y="0"/>
              </a:cxn>
              <a:cxn ang="0">
                <a:pos x="T59" y="0"/>
              </a:cxn>
              <a:cxn ang="0">
                <a:pos x="T60" y="0"/>
              </a:cxn>
              <a:cxn ang="0">
                <a:pos x="T61" y="0"/>
              </a:cxn>
              <a:cxn ang="0">
                <a:pos x="T62" y="0"/>
              </a:cxn>
            </a:cxnLst>
            <a:rect l="0" t="0" r="r" b="b"/>
            <a:pathLst>
              <a:path w="921">
                <a:moveTo>
                  <a:pt x="0" y="0"/>
                </a:moveTo>
                <a:lnTo>
                  <a:pt x="14" y="0"/>
                </a:lnTo>
                <a:lnTo>
                  <a:pt x="30" y="0"/>
                </a:lnTo>
                <a:lnTo>
                  <a:pt x="45" y="0"/>
                </a:lnTo>
                <a:lnTo>
                  <a:pt x="59" y="0"/>
                </a:lnTo>
                <a:lnTo>
                  <a:pt x="74" y="0"/>
                </a:lnTo>
                <a:lnTo>
                  <a:pt x="89" y="0"/>
                </a:lnTo>
                <a:lnTo>
                  <a:pt x="103" y="0"/>
                </a:lnTo>
                <a:lnTo>
                  <a:pt x="118" y="0"/>
                </a:lnTo>
                <a:lnTo>
                  <a:pt x="134" y="0"/>
                </a:lnTo>
                <a:lnTo>
                  <a:pt x="148" y="0"/>
                </a:lnTo>
                <a:lnTo>
                  <a:pt x="163" y="0"/>
                </a:lnTo>
                <a:lnTo>
                  <a:pt x="178" y="0"/>
                </a:lnTo>
                <a:lnTo>
                  <a:pt x="194" y="0"/>
                </a:lnTo>
                <a:lnTo>
                  <a:pt x="207" y="0"/>
                </a:lnTo>
                <a:lnTo>
                  <a:pt x="223" y="0"/>
                </a:lnTo>
                <a:lnTo>
                  <a:pt x="238" y="0"/>
                </a:lnTo>
                <a:lnTo>
                  <a:pt x="253" y="0"/>
                </a:lnTo>
                <a:lnTo>
                  <a:pt x="269" y="0"/>
                </a:lnTo>
                <a:lnTo>
                  <a:pt x="284" y="0"/>
                </a:lnTo>
                <a:lnTo>
                  <a:pt x="298" y="0"/>
                </a:lnTo>
                <a:lnTo>
                  <a:pt x="313" y="0"/>
                </a:lnTo>
                <a:lnTo>
                  <a:pt x="328" y="0"/>
                </a:lnTo>
                <a:lnTo>
                  <a:pt x="342" y="0"/>
                </a:lnTo>
                <a:lnTo>
                  <a:pt x="357" y="0"/>
                </a:lnTo>
                <a:lnTo>
                  <a:pt x="373" y="0"/>
                </a:lnTo>
                <a:lnTo>
                  <a:pt x="387" y="0"/>
                </a:lnTo>
                <a:lnTo>
                  <a:pt x="402" y="0"/>
                </a:lnTo>
                <a:lnTo>
                  <a:pt x="417" y="0"/>
                </a:lnTo>
                <a:lnTo>
                  <a:pt x="433" y="0"/>
                </a:lnTo>
                <a:lnTo>
                  <a:pt x="446" y="0"/>
                </a:lnTo>
                <a:lnTo>
                  <a:pt x="462" y="0"/>
                </a:lnTo>
                <a:lnTo>
                  <a:pt x="477" y="0"/>
                </a:lnTo>
                <a:lnTo>
                  <a:pt x="491" y="0"/>
                </a:lnTo>
                <a:lnTo>
                  <a:pt x="506" y="0"/>
                </a:lnTo>
                <a:lnTo>
                  <a:pt x="521" y="0"/>
                </a:lnTo>
                <a:lnTo>
                  <a:pt x="535" y="0"/>
                </a:lnTo>
                <a:lnTo>
                  <a:pt x="550" y="0"/>
                </a:lnTo>
                <a:lnTo>
                  <a:pt x="566" y="0"/>
                </a:lnTo>
                <a:lnTo>
                  <a:pt x="580" y="0"/>
                </a:lnTo>
                <a:lnTo>
                  <a:pt x="595" y="0"/>
                </a:lnTo>
                <a:lnTo>
                  <a:pt x="610" y="0"/>
                </a:lnTo>
                <a:lnTo>
                  <a:pt x="626" y="0"/>
                </a:lnTo>
                <a:lnTo>
                  <a:pt x="639" y="0"/>
                </a:lnTo>
                <a:lnTo>
                  <a:pt x="655" y="0"/>
                </a:lnTo>
                <a:lnTo>
                  <a:pt x="670" y="0"/>
                </a:lnTo>
                <a:lnTo>
                  <a:pt x="684" y="0"/>
                </a:lnTo>
                <a:lnTo>
                  <a:pt x="699" y="0"/>
                </a:lnTo>
                <a:lnTo>
                  <a:pt x="714" y="0"/>
                </a:lnTo>
                <a:lnTo>
                  <a:pt x="728" y="0"/>
                </a:lnTo>
                <a:lnTo>
                  <a:pt x="744" y="0"/>
                </a:lnTo>
                <a:lnTo>
                  <a:pt x="759" y="0"/>
                </a:lnTo>
                <a:lnTo>
                  <a:pt x="773" y="0"/>
                </a:lnTo>
                <a:lnTo>
                  <a:pt x="788" y="0"/>
                </a:lnTo>
                <a:lnTo>
                  <a:pt x="803" y="0"/>
                </a:lnTo>
                <a:lnTo>
                  <a:pt x="817" y="0"/>
                </a:lnTo>
                <a:lnTo>
                  <a:pt x="832" y="0"/>
                </a:lnTo>
                <a:lnTo>
                  <a:pt x="848" y="0"/>
                </a:lnTo>
                <a:lnTo>
                  <a:pt x="863" y="0"/>
                </a:lnTo>
                <a:lnTo>
                  <a:pt x="877" y="0"/>
                </a:lnTo>
                <a:lnTo>
                  <a:pt x="892" y="0"/>
                </a:lnTo>
                <a:lnTo>
                  <a:pt x="907" y="0"/>
                </a:lnTo>
                <a:lnTo>
                  <a:pt x="921" y="0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4022" name="Rectangle 1094"/>
          <p:cNvSpPr>
            <a:spLocks noChangeArrowheads="1"/>
          </p:cNvSpPr>
          <p:nvPr/>
        </p:nvSpPr>
        <p:spPr bwMode="auto">
          <a:xfrm>
            <a:off x="817563" y="5734050"/>
            <a:ext cx="119062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Geneva" charset="0"/>
              </a:rPr>
              <a:t>0</a:t>
            </a:r>
            <a:endParaRPr lang="en-GB" sz="1400">
              <a:solidFill>
                <a:srgbClr val="FC0128"/>
              </a:solidFill>
              <a:latin typeface="Helvetica" charset="0"/>
            </a:endParaRPr>
          </a:p>
        </p:txBody>
      </p:sp>
      <p:sp>
        <p:nvSpPr>
          <p:cNvPr id="254023" name="Rectangle 1095"/>
          <p:cNvSpPr>
            <a:spLocks noChangeArrowheads="1"/>
          </p:cNvSpPr>
          <p:nvPr/>
        </p:nvSpPr>
        <p:spPr bwMode="auto">
          <a:xfrm>
            <a:off x="708025" y="5040313"/>
            <a:ext cx="238125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Geneva" charset="0"/>
              </a:rPr>
              <a:t>50</a:t>
            </a:r>
            <a:endParaRPr lang="en-GB" sz="1400">
              <a:solidFill>
                <a:srgbClr val="FC0128"/>
              </a:solidFill>
              <a:latin typeface="Helvetica" charset="0"/>
            </a:endParaRPr>
          </a:p>
        </p:txBody>
      </p:sp>
      <p:sp>
        <p:nvSpPr>
          <p:cNvPr id="254024" name="Rectangle 1096"/>
          <p:cNvSpPr>
            <a:spLocks noChangeArrowheads="1"/>
          </p:cNvSpPr>
          <p:nvPr/>
        </p:nvSpPr>
        <p:spPr bwMode="auto">
          <a:xfrm>
            <a:off x="600075" y="4341813"/>
            <a:ext cx="357188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Geneva" charset="0"/>
              </a:rPr>
              <a:t>100</a:t>
            </a:r>
            <a:endParaRPr lang="en-GB" sz="1400">
              <a:solidFill>
                <a:srgbClr val="FC0128"/>
              </a:solidFill>
              <a:latin typeface="Helvetica" charset="0"/>
            </a:endParaRPr>
          </a:p>
        </p:txBody>
      </p:sp>
      <p:sp>
        <p:nvSpPr>
          <p:cNvPr id="254025" name="Rectangle 1097"/>
          <p:cNvSpPr>
            <a:spLocks noChangeArrowheads="1"/>
          </p:cNvSpPr>
          <p:nvPr/>
        </p:nvSpPr>
        <p:spPr bwMode="auto">
          <a:xfrm>
            <a:off x="600075" y="3648075"/>
            <a:ext cx="357188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Geneva" charset="0"/>
              </a:rPr>
              <a:t>150</a:t>
            </a:r>
            <a:endParaRPr lang="en-GB" sz="1400">
              <a:solidFill>
                <a:srgbClr val="FC0128"/>
              </a:solidFill>
              <a:latin typeface="Helvetica" charset="0"/>
            </a:endParaRPr>
          </a:p>
        </p:txBody>
      </p:sp>
      <p:sp>
        <p:nvSpPr>
          <p:cNvPr id="254026" name="Rectangle 1098"/>
          <p:cNvSpPr>
            <a:spLocks noChangeArrowheads="1"/>
          </p:cNvSpPr>
          <p:nvPr/>
        </p:nvSpPr>
        <p:spPr bwMode="auto">
          <a:xfrm>
            <a:off x="600075" y="2952750"/>
            <a:ext cx="357188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Geneva" charset="0"/>
              </a:rPr>
              <a:t>200</a:t>
            </a:r>
            <a:endParaRPr lang="en-GB" sz="1400">
              <a:solidFill>
                <a:srgbClr val="FC0128"/>
              </a:solidFill>
              <a:latin typeface="Helvetica" charset="0"/>
            </a:endParaRPr>
          </a:p>
        </p:txBody>
      </p:sp>
      <p:sp>
        <p:nvSpPr>
          <p:cNvPr id="254027" name="Rectangle 1099"/>
          <p:cNvSpPr>
            <a:spLocks noChangeArrowheads="1"/>
          </p:cNvSpPr>
          <p:nvPr/>
        </p:nvSpPr>
        <p:spPr bwMode="auto">
          <a:xfrm>
            <a:off x="600075" y="2259013"/>
            <a:ext cx="357188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Geneva" charset="0"/>
              </a:rPr>
              <a:t>250</a:t>
            </a:r>
            <a:endParaRPr lang="en-GB" sz="1400">
              <a:solidFill>
                <a:srgbClr val="FC0128"/>
              </a:solidFill>
              <a:latin typeface="Helvetica" charset="0"/>
            </a:endParaRPr>
          </a:p>
        </p:txBody>
      </p:sp>
      <p:sp>
        <p:nvSpPr>
          <p:cNvPr id="254028" name="Rectangle 1100"/>
          <p:cNvSpPr>
            <a:spLocks noChangeArrowheads="1"/>
          </p:cNvSpPr>
          <p:nvPr/>
        </p:nvSpPr>
        <p:spPr bwMode="auto">
          <a:xfrm>
            <a:off x="600075" y="1560513"/>
            <a:ext cx="357188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Geneva" charset="0"/>
              </a:rPr>
              <a:t>300</a:t>
            </a:r>
            <a:endParaRPr lang="en-GB" sz="1400">
              <a:solidFill>
                <a:srgbClr val="FC0128"/>
              </a:solidFill>
              <a:latin typeface="Helvetica" charset="0"/>
            </a:endParaRPr>
          </a:p>
        </p:txBody>
      </p:sp>
      <p:sp>
        <p:nvSpPr>
          <p:cNvPr id="254029" name="Rectangle 1101"/>
          <p:cNvSpPr>
            <a:spLocks noChangeArrowheads="1"/>
          </p:cNvSpPr>
          <p:nvPr/>
        </p:nvSpPr>
        <p:spPr bwMode="auto">
          <a:xfrm>
            <a:off x="1763713" y="6096000"/>
            <a:ext cx="119062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Geneva" charset="0"/>
              </a:rPr>
              <a:t>1</a:t>
            </a:r>
            <a:endParaRPr lang="en-GB" sz="1400">
              <a:solidFill>
                <a:srgbClr val="FC0128"/>
              </a:solidFill>
              <a:latin typeface="Helvetica" charset="0"/>
            </a:endParaRPr>
          </a:p>
        </p:txBody>
      </p:sp>
      <p:sp>
        <p:nvSpPr>
          <p:cNvPr id="254030" name="Rectangle 1102"/>
          <p:cNvSpPr>
            <a:spLocks noChangeArrowheads="1"/>
          </p:cNvSpPr>
          <p:nvPr/>
        </p:nvSpPr>
        <p:spPr bwMode="auto">
          <a:xfrm>
            <a:off x="3327400" y="6096000"/>
            <a:ext cx="119063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Geneva" charset="0"/>
              </a:rPr>
              <a:t>2</a:t>
            </a:r>
            <a:endParaRPr lang="en-GB" sz="1400">
              <a:solidFill>
                <a:srgbClr val="FC0128"/>
              </a:solidFill>
              <a:latin typeface="Helvetica" charset="0"/>
            </a:endParaRPr>
          </a:p>
        </p:txBody>
      </p:sp>
      <p:sp>
        <p:nvSpPr>
          <p:cNvPr id="254031" name="Rectangle 1103"/>
          <p:cNvSpPr>
            <a:spLocks noChangeArrowheads="1"/>
          </p:cNvSpPr>
          <p:nvPr/>
        </p:nvSpPr>
        <p:spPr bwMode="auto">
          <a:xfrm>
            <a:off x="4881563" y="6100763"/>
            <a:ext cx="119062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Geneva" charset="0"/>
              </a:rPr>
              <a:t>3</a:t>
            </a:r>
            <a:endParaRPr lang="en-GB" sz="1400">
              <a:solidFill>
                <a:srgbClr val="FC0128"/>
              </a:solidFill>
              <a:latin typeface="Helvetica" charset="0"/>
            </a:endParaRPr>
          </a:p>
        </p:txBody>
      </p:sp>
      <p:sp>
        <p:nvSpPr>
          <p:cNvPr id="254032" name="Rectangle 1104"/>
          <p:cNvSpPr>
            <a:spLocks noChangeArrowheads="1"/>
          </p:cNvSpPr>
          <p:nvPr/>
        </p:nvSpPr>
        <p:spPr bwMode="auto">
          <a:xfrm>
            <a:off x="6427788" y="6096000"/>
            <a:ext cx="119062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Geneva" charset="0"/>
              </a:rPr>
              <a:t>4</a:t>
            </a:r>
            <a:endParaRPr lang="en-GB" sz="1400">
              <a:solidFill>
                <a:srgbClr val="FC0128"/>
              </a:solidFill>
              <a:latin typeface="Helvetica" charset="0"/>
            </a:endParaRPr>
          </a:p>
        </p:txBody>
      </p:sp>
      <p:sp>
        <p:nvSpPr>
          <p:cNvPr id="254033" name="Rectangle 1105"/>
          <p:cNvSpPr>
            <a:spLocks noChangeArrowheads="1"/>
          </p:cNvSpPr>
          <p:nvPr/>
        </p:nvSpPr>
        <p:spPr bwMode="auto">
          <a:xfrm>
            <a:off x="7964488" y="6096000"/>
            <a:ext cx="119062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Geneva" charset="0"/>
              </a:rPr>
              <a:t>5</a:t>
            </a:r>
            <a:endParaRPr lang="en-GB" sz="1400">
              <a:solidFill>
                <a:srgbClr val="FC0128"/>
              </a:solidFill>
              <a:latin typeface="Helvetica" charset="0"/>
            </a:endParaRPr>
          </a:p>
        </p:txBody>
      </p:sp>
      <p:sp>
        <p:nvSpPr>
          <p:cNvPr id="254034" name="Rectangle 1106"/>
          <p:cNvSpPr>
            <a:spLocks noChangeArrowheads="1"/>
          </p:cNvSpPr>
          <p:nvPr/>
        </p:nvSpPr>
        <p:spPr bwMode="auto">
          <a:xfrm>
            <a:off x="8421688" y="6051550"/>
            <a:ext cx="528637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Geneva" charset="0"/>
              </a:rPr>
              <a:t>Period</a:t>
            </a:r>
            <a:endParaRPr lang="en-GB" sz="1400">
              <a:solidFill>
                <a:srgbClr val="FC0128"/>
              </a:solidFill>
              <a:latin typeface="Helvetica" charset="0"/>
            </a:endParaRPr>
          </a:p>
        </p:txBody>
      </p:sp>
      <p:sp>
        <p:nvSpPr>
          <p:cNvPr id="254035" name="Rectangle 1107"/>
          <p:cNvSpPr>
            <a:spLocks noChangeArrowheads="1"/>
          </p:cNvSpPr>
          <p:nvPr/>
        </p:nvSpPr>
        <p:spPr bwMode="auto">
          <a:xfrm>
            <a:off x="1266825" y="1733550"/>
            <a:ext cx="941388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Geneva" charset="0"/>
              </a:rPr>
              <a:t>Load [MW]</a:t>
            </a:r>
            <a:endParaRPr lang="en-GB" sz="1400">
              <a:solidFill>
                <a:srgbClr val="FC0128"/>
              </a:solidFill>
              <a:latin typeface="Helvetica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013" name="Rectangle 106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Imbalance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3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A26D-8607-B04B-8B66-A6FC78364E43}" type="slidenum">
              <a:rPr lang="en-US"/>
              <a:pPr/>
              <a:t>26</a:t>
            </a:fld>
            <a:endParaRPr lang="en-US"/>
          </a:p>
        </p:txBody>
      </p:sp>
      <p:grpSp>
        <p:nvGrpSpPr>
          <p:cNvPr id="254978" name="Group 1026"/>
          <p:cNvGrpSpPr>
            <a:grpSpLocks/>
          </p:cNvGrpSpPr>
          <p:nvPr/>
        </p:nvGrpSpPr>
        <p:grpSpPr bwMode="auto">
          <a:xfrm>
            <a:off x="533400" y="1143000"/>
            <a:ext cx="8382000" cy="5029200"/>
            <a:chOff x="336" y="720"/>
            <a:chExt cx="5280" cy="3168"/>
          </a:xfrm>
        </p:grpSpPr>
        <p:sp>
          <p:nvSpPr>
            <p:cNvPr id="254979" name="Rectangle 1027"/>
            <p:cNvSpPr>
              <a:spLocks noChangeArrowheads="1"/>
            </p:cNvSpPr>
            <p:nvPr/>
          </p:nvSpPr>
          <p:spPr bwMode="auto">
            <a:xfrm>
              <a:off x="336" y="720"/>
              <a:ext cx="5280" cy="31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980" name="Line 1028"/>
            <p:cNvSpPr>
              <a:spLocks noChangeShapeType="1"/>
            </p:cNvSpPr>
            <p:nvPr/>
          </p:nvSpPr>
          <p:spPr bwMode="auto">
            <a:xfrm>
              <a:off x="662" y="3555"/>
              <a:ext cx="476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981" name="Line 1029"/>
            <p:cNvSpPr>
              <a:spLocks noChangeShapeType="1"/>
            </p:cNvSpPr>
            <p:nvPr/>
          </p:nvSpPr>
          <p:spPr bwMode="auto">
            <a:xfrm>
              <a:off x="662" y="3028"/>
              <a:ext cx="476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982" name="Line 1030"/>
            <p:cNvSpPr>
              <a:spLocks noChangeShapeType="1"/>
            </p:cNvSpPr>
            <p:nvPr/>
          </p:nvSpPr>
          <p:spPr bwMode="auto">
            <a:xfrm>
              <a:off x="662" y="2500"/>
              <a:ext cx="4769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983" name="Line 1031"/>
            <p:cNvSpPr>
              <a:spLocks noChangeShapeType="1"/>
            </p:cNvSpPr>
            <p:nvPr/>
          </p:nvSpPr>
          <p:spPr bwMode="auto">
            <a:xfrm>
              <a:off x="662" y="1976"/>
              <a:ext cx="4769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984" name="Line 1032"/>
            <p:cNvSpPr>
              <a:spLocks noChangeShapeType="1"/>
            </p:cNvSpPr>
            <p:nvPr/>
          </p:nvSpPr>
          <p:spPr bwMode="auto">
            <a:xfrm>
              <a:off x="662" y="1449"/>
              <a:ext cx="4769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985" name="Line 1033"/>
            <p:cNvSpPr>
              <a:spLocks noChangeShapeType="1"/>
            </p:cNvSpPr>
            <p:nvPr/>
          </p:nvSpPr>
          <p:spPr bwMode="auto">
            <a:xfrm>
              <a:off x="662" y="920"/>
              <a:ext cx="4769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986" name="Line 1034"/>
            <p:cNvSpPr>
              <a:spLocks noChangeShapeType="1"/>
            </p:cNvSpPr>
            <p:nvPr/>
          </p:nvSpPr>
          <p:spPr bwMode="auto">
            <a:xfrm>
              <a:off x="1615" y="920"/>
              <a:ext cx="2" cy="263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987" name="Line 1035"/>
            <p:cNvSpPr>
              <a:spLocks noChangeShapeType="1"/>
            </p:cNvSpPr>
            <p:nvPr/>
          </p:nvSpPr>
          <p:spPr bwMode="auto">
            <a:xfrm>
              <a:off x="2569" y="920"/>
              <a:ext cx="2" cy="263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988" name="Line 1036"/>
            <p:cNvSpPr>
              <a:spLocks noChangeShapeType="1"/>
            </p:cNvSpPr>
            <p:nvPr/>
          </p:nvSpPr>
          <p:spPr bwMode="auto">
            <a:xfrm>
              <a:off x="3524" y="920"/>
              <a:ext cx="2" cy="263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989" name="Line 1037"/>
            <p:cNvSpPr>
              <a:spLocks noChangeShapeType="1"/>
            </p:cNvSpPr>
            <p:nvPr/>
          </p:nvSpPr>
          <p:spPr bwMode="auto">
            <a:xfrm>
              <a:off x="4478" y="920"/>
              <a:ext cx="1" cy="263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990" name="Line 1038"/>
            <p:cNvSpPr>
              <a:spLocks noChangeShapeType="1"/>
            </p:cNvSpPr>
            <p:nvPr/>
          </p:nvSpPr>
          <p:spPr bwMode="auto">
            <a:xfrm>
              <a:off x="5431" y="920"/>
              <a:ext cx="2" cy="263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991" name="Rectangle 1039"/>
            <p:cNvSpPr>
              <a:spLocks noChangeArrowheads="1"/>
            </p:cNvSpPr>
            <p:nvPr/>
          </p:nvSpPr>
          <p:spPr bwMode="auto">
            <a:xfrm>
              <a:off x="657" y="916"/>
              <a:ext cx="4769" cy="2634"/>
            </a:xfrm>
            <a:prstGeom prst="rect">
              <a:avLst/>
            </a:prstGeom>
            <a:noFill/>
            <a:ln w="9525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992" name="Line 1040"/>
            <p:cNvSpPr>
              <a:spLocks noChangeShapeType="1"/>
            </p:cNvSpPr>
            <p:nvPr/>
          </p:nvSpPr>
          <p:spPr bwMode="auto">
            <a:xfrm>
              <a:off x="662" y="920"/>
              <a:ext cx="2" cy="263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993" name="Line 1041"/>
            <p:cNvSpPr>
              <a:spLocks noChangeShapeType="1"/>
            </p:cNvSpPr>
            <p:nvPr/>
          </p:nvSpPr>
          <p:spPr bwMode="auto">
            <a:xfrm>
              <a:off x="626" y="3555"/>
              <a:ext cx="3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994" name="Line 1042"/>
            <p:cNvSpPr>
              <a:spLocks noChangeShapeType="1"/>
            </p:cNvSpPr>
            <p:nvPr/>
          </p:nvSpPr>
          <p:spPr bwMode="auto">
            <a:xfrm>
              <a:off x="626" y="3028"/>
              <a:ext cx="3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995" name="Line 1043"/>
            <p:cNvSpPr>
              <a:spLocks noChangeShapeType="1"/>
            </p:cNvSpPr>
            <p:nvPr/>
          </p:nvSpPr>
          <p:spPr bwMode="auto">
            <a:xfrm>
              <a:off x="626" y="2500"/>
              <a:ext cx="36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996" name="Line 1044"/>
            <p:cNvSpPr>
              <a:spLocks noChangeShapeType="1"/>
            </p:cNvSpPr>
            <p:nvPr/>
          </p:nvSpPr>
          <p:spPr bwMode="auto">
            <a:xfrm>
              <a:off x="626" y="1976"/>
              <a:ext cx="36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997" name="Line 1045"/>
            <p:cNvSpPr>
              <a:spLocks noChangeShapeType="1"/>
            </p:cNvSpPr>
            <p:nvPr/>
          </p:nvSpPr>
          <p:spPr bwMode="auto">
            <a:xfrm>
              <a:off x="626" y="1449"/>
              <a:ext cx="36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998" name="Line 1046"/>
            <p:cNvSpPr>
              <a:spLocks noChangeShapeType="1"/>
            </p:cNvSpPr>
            <p:nvPr/>
          </p:nvSpPr>
          <p:spPr bwMode="auto">
            <a:xfrm>
              <a:off x="626" y="920"/>
              <a:ext cx="36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999" name="Freeform 1047"/>
            <p:cNvSpPr>
              <a:spLocks/>
            </p:cNvSpPr>
            <p:nvPr/>
          </p:nvSpPr>
          <p:spPr bwMode="auto">
            <a:xfrm>
              <a:off x="657" y="1343"/>
              <a:ext cx="4722" cy="2174"/>
            </a:xfrm>
            <a:custGeom>
              <a:avLst/>
              <a:gdLst>
                <a:gd name="T0" fmla="*/ 44 w 2912"/>
                <a:gd name="T1" fmla="*/ 389 h 1390"/>
                <a:gd name="T2" fmla="*/ 102 w 2912"/>
                <a:gd name="T3" fmla="*/ 250 h 1390"/>
                <a:gd name="T4" fmla="*/ 161 w 2912"/>
                <a:gd name="T5" fmla="*/ 357 h 1390"/>
                <a:gd name="T6" fmla="*/ 220 w 2912"/>
                <a:gd name="T7" fmla="*/ 251 h 1390"/>
                <a:gd name="T8" fmla="*/ 279 w 2912"/>
                <a:gd name="T9" fmla="*/ 291 h 1390"/>
                <a:gd name="T10" fmla="*/ 338 w 2912"/>
                <a:gd name="T11" fmla="*/ 451 h 1390"/>
                <a:gd name="T12" fmla="*/ 396 w 2912"/>
                <a:gd name="T13" fmla="*/ 443 h 1390"/>
                <a:gd name="T14" fmla="*/ 455 w 2912"/>
                <a:gd name="T15" fmla="*/ 425 h 1390"/>
                <a:gd name="T16" fmla="*/ 514 w 2912"/>
                <a:gd name="T17" fmla="*/ 377 h 1390"/>
                <a:gd name="T18" fmla="*/ 573 w 2912"/>
                <a:gd name="T19" fmla="*/ 422 h 1390"/>
                <a:gd name="T20" fmla="*/ 632 w 2912"/>
                <a:gd name="T21" fmla="*/ 241 h 1390"/>
                <a:gd name="T22" fmla="*/ 692 w 2912"/>
                <a:gd name="T23" fmla="*/ 110 h 1390"/>
                <a:gd name="T24" fmla="*/ 750 w 2912"/>
                <a:gd name="T25" fmla="*/ 163 h 1390"/>
                <a:gd name="T26" fmla="*/ 809 w 2912"/>
                <a:gd name="T27" fmla="*/ 383 h 1390"/>
                <a:gd name="T28" fmla="*/ 868 w 2912"/>
                <a:gd name="T29" fmla="*/ 366 h 1390"/>
                <a:gd name="T30" fmla="*/ 927 w 2912"/>
                <a:gd name="T31" fmla="*/ 241 h 1390"/>
                <a:gd name="T32" fmla="*/ 986 w 2912"/>
                <a:gd name="T33" fmla="*/ 507 h 1390"/>
                <a:gd name="T34" fmla="*/ 1045 w 2912"/>
                <a:gd name="T35" fmla="*/ 504 h 1390"/>
                <a:gd name="T36" fmla="*/ 1103 w 2912"/>
                <a:gd name="T37" fmla="*/ 454 h 1390"/>
                <a:gd name="T38" fmla="*/ 1163 w 2912"/>
                <a:gd name="T39" fmla="*/ 313 h 1390"/>
                <a:gd name="T40" fmla="*/ 1221 w 2912"/>
                <a:gd name="T41" fmla="*/ 161 h 1390"/>
                <a:gd name="T42" fmla="*/ 1279 w 2912"/>
                <a:gd name="T43" fmla="*/ 71 h 1390"/>
                <a:gd name="T44" fmla="*/ 1339 w 2912"/>
                <a:gd name="T45" fmla="*/ 160 h 1390"/>
                <a:gd name="T46" fmla="*/ 1397 w 2912"/>
                <a:gd name="T47" fmla="*/ 72 h 1390"/>
                <a:gd name="T48" fmla="*/ 1455 w 2912"/>
                <a:gd name="T49" fmla="*/ 107 h 1390"/>
                <a:gd name="T50" fmla="*/ 1515 w 2912"/>
                <a:gd name="T51" fmla="*/ 255 h 1390"/>
                <a:gd name="T52" fmla="*/ 1573 w 2912"/>
                <a:gd name="T53" fmla="*/ 196 h 1390"/>
                <a:gd name="T54" fmla="*/ 1631 w 2912"/>
                <a:gd name="T55" fmla="*/ 331 h 1390"/>
                <a:gd name="T56" fmla="*/ 1691 w 2912"/>
                <a:gd name="T57" fmla="*/ 343 h 1390"/>
                <a:gd name="T58" fmla="*/ 1749 w 2912"/>
                <a:gd name="T59" fmla="*/ 230 h 1390"/>
                <a:gd name="T60" fmla="*/ 1809 w 2912"/>
                <a:gd name="T61" fmla="*/ 238 h 1390"/>
                <a:gd name="T62" fmla="*/ 1867 w 2912"/>
                <a:gd name="T63" fmla="*/ 373 h 1390"/>
                <a:gd name="T64" fmla="*/ 1925 w 2912"/>
                <a:gd name="T65" fmla="*/ 484 h 1390"/>
                <a:gd name="T66" fmla="*/ 1985 w 2912"/>
                <a:gd name="T67" fmla="*/ 541 h 1390"/>
                <a:gd name="T68" fmla="*/ 2028 w 2912"/>
                <a:gd name="T69" fmla="*/ 1267 h 1390"/>
                <a:gd name="T70" fmla="*/ 2088 w 2912"/>
                <a:gd name="T71" fmla="*/ 1293 h 1390"/>
                <a:gd name="T72" fmla="*/ 2146 w 2912"/>
                <a:gd name="T73" fmla="*/ 1094 h 1390"/>
                <a:gd name="T74" fmla="*/ 2206 w 2912"/>
                <a:gd name="T75" fmla="*/ 1237 h 1390"/>
                <a:gd name="T76" fmla="*/ 2264 w 2912"/>
                <a:gd name="T77" fmla="*/ 1278 h 1390"/>
                <a:gd name="T78" fmla="*/ 2324 w 2912"/>
                <a:gd name="T79" fmla="*/ 1293 h 1390"/>
                <a:gd name="T80" fmla="*/ 2368 w 2912"/>
                <a:gd name="T81" fmla="*/ 1224 h 1390"/>
                <a:gd name="T82" fmla="*/ 2426 w 2912"/>
                <a:gd name="T83" fmla="*/ 1123 h 1390"/>
                <a:gd name="T84" fmla="*/ 2486 w 2912"/>
                <a:gd name="T85" fmla="*/ 1217 h 1390"/>
                <a:gd name="T86" fmla="*/ 2544 w 2912"/>
                <a:gd name="T87" fmla="*/ 1044 h 1390"/>
                <a:gd name="T88" fmla="*/ 2603 w 2912"/>
                <a:gd name="T89" fmla="*/ 1159 h 1390"/>
                <a:gd name="T90" fmla="*/ 2662 w 2912"/>
                <a:gd name="T91" fmla="*/ 1057 h 1390"/>
                <a:gd name="T92" fmla="*/ 2721 w 2912"/>
                <a:gd name="T93" fmla="*/ 849 h 1390"/>
                <a:gd name="T94" fmla="*/ 2780 w 2912"/>
                <a:gd name="T95" fmla="*/ 811 h 1390"/>
                <a:gd name="T96" fmla="*/ 2839 w 2912"/>
                <a:gd name="T97" fmla="*/ 691 h 1390"/>
                <a:gd name="T98" fmla="*/ 2897 w 2912"/>
                <a:gd name="T99" fmla="*/ 601 h 1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12" h="1390">
                  <a:moveTo>
                    <a:pt x="0" y="331"/>
                  </a:moveTo>
                  <a:lnTo>
                    <a:pt x="15" y="463"/>
                  </a:lnTo>
                  <a:lnTo>
                    <a:pt x="29" y="274"/>
                  </a:lnTo>
                  <a:lnTo>
                    <a:pt x="44" y="389"/>
                  </a:lnTo>
                  <a:lnTo>
                    <a:pt x="58" y="359"/>
                  </a:lnTo>
                  <a:lnTo>
                    <a:pt x="73" y="374"/>
                  </a:lnTo>
                  <a:lnTo>
                    <a:pt x="89" y="392"/>
                  </a:lnTo>
                  <a:lnTo>
                    <a:pt x="102" y="250"/>
                  </a:lnTo>
                  <a:lnTo>
                    <a:pt x="118" y="396"/>
                  </a:lnTo>
                  <a:lnTo>
                    <a:pt x="131" y="307"/>
                  </a:lnTo>
                  <a:lnTo>
                    <a:pt x="147" y="438"/>
                  </a:lnTo>
                  <a:lnTo>
                    <a:pt x="161" y="357"/>
                  </a:lnTo>
                  <a:lnTo>
                    <a:pt x="176" y="411"/>
                  </a:lnTo>
                  <a:lnTo>
                    <a:pt x="191" y="374"/>
                  </a:lnTo>
                  <a:lnTo>
                    <a:pt x="205" y="408"/>
                  </a:lnTo>
                  <a:lnTo>
                    <a:pt x="220" y="251"/>
                  </a:lnTo>
                  <a:lnTo>
                    <a:pt x="234" y="382"/>
                  </a:lnTo>
                  <a:lnTo>
                    <a:pt x="249" y="449"/>
                  </a:lnTo>
                  <a:lnTo>
                    <a:pt x="265" y="455"/>
                  </a:lnTo>
                  <a:lnTo>
                    <a:pt x="279" y="291"/>
                  </a:lnTo>
                  <a:lnTo>
                    <a:pt x="294" y="426"/>
                  </a:lnTo>
                  <a:lnTo>
                    <a:pt x="308" y="437"/>
                  </a:lnTo>
                  <a:lnTo>
                    <a:pt x="323" y="369"/>
                  </a:lnTo>
                  <a:lnTo>
                    <a:pt x="338" y="451"/>
                  </a:lnTo>
                  <a:lnTo>
                    <a:pt x="352" y="434"/>
                  </a:lnTo>
                  <a:lnTo>
                    <a:pt x="367" y="461"/>
                  </a:lnTo>
                  <a:lnTo>
                    <a:pt x="381" y="452"/>
                  </a:lnTo>
                  <a:lnTo>
                    <a:pt x="396" y="443"/>
                  </a:lnTo>
                  <a:lnTo>
                    <a:pt x="412" y="455"/>
                  </a:lnTo>
                  <a:lnTo>
                    <a:pt x="426" y="526"/>
                  </a:lnTo>
                  <a:lnTo>
                    <a:pt x="441" y="400"/>
                  </a:lnTo>
                  <a:lnTo>
                    <a:pt x="455" y="425"/>
                  </a:lnTo>
                  <a:lnTo>
                    <a:pt x="470" y="533"/>
                  </a:lnTo>
                  <a:lnTo>
                    <a:pt x="484" y="564"/>
                  </a:lnTo>
                  <a:lnTo>
                    <a:pt x="499" y="435"/>
                  </a:lnTo>
                  <a:lnTo>
                    <a:pt x="514" y="377"/>
                  </a:lnTo>
                  <a:lnTo>
                    <a:pt x="528" y="445"/>
                  </a:lnTo>
                  <a:lnTo>
                    <a:pt x="544" y="469"/>
                  </a:lnTo>
                  <a:lnTo>
                    <a:pt x="557" y="339"/>
                  </a:lnTo>
                  <a:lnTo>
                    <a:pt x="573" y="422"/>
                  </a:lnTo>
                  <a:lnTo>
                    <a:pt x="588" y="360"/>
                  </a:lnTo>
                  <a:lnTo>
                    <a:pt x="602" y="152"/>
                  </a:lnTo>
                  <a:lnTo>
                    <a:pt x="619" y="190"/>
                  </a:lnTo>
                  <a:lnTo>
                    <a:pt x="632" y="241"/>
                  </a:lnTo>
                  <a:lnTo>
                    <a:pt x="648" y="230"/>
                  </a:lnTo>
                  <a:lnTo>
                    <a:pt x="663" y="238"/>
                  </a:lnTo>
                  <a:lnTo>
                    <a:pt x="677" y="196"/>
                  </a:lnTo>
                  <a:lnTo>
                    <a:pt x="692" y="110"/>
                  </a:lnTo>
                  <a:lnTo>
                    <a:pt x="706" y="224"/>
                  </a:lnTo>
                  <a:lnTo>
                    <a:pt x="721" y="153"/>
                  </a:lnTo>
                  <a:lnTo>
                    <a:pt x="737" y="146"/>
                  </a:lnTo>
                  <a:lnTo>
                    <a:pt x="750" y="163"/>
                  </a:lnTo>
                  <a:lnTo>
                    <a:pt x="766" y="251"/>
                  </a:lnTo>
                  <a:lnTo>
                    <a:pt x="780" y="310"/>
                  </a:lnTo>
                  <a:lnTo>
                    <a:pt x="795" y="270"/>
                  </a:lnTo>
                  <a:lnTo>
                    <a:pt x="809" y="383"/>
                  </a:lnTo>
                  <a:lnTo>
                    <a:pt x="824" y="300"/>
                  </a:lnTo>
                  <a:lnTo>
                    <a:pt x="839" y="308"/>
                  </a:lnTo>
                  <a:lnTo>
                    <a:pt x="853" y="158"/>
                  </a:lnTo>
                  <a:lnTo>
                    <a:pt x="868" y="366"/>
                  </a:lnTo>
                  <a:lnTo>
                    <a:pt x="882" y="261"/>
                  </a:lnTo>
                  <a:lnTo>
                    <a:pt x="897" y="491"/>
                  </a:lnTo>
                  <a:lnTo>
                    <a:pt x="913" y="284"/>
                  </a:lnTo>
                  <a:lnTo>
                    <a:pt x="927" y="241"/>
                  </a:lnTo>
                  <a:lnTo>
                    <a:pt x="942" y="402"/>
                  </a:lnTo>
                  <a:lnTo>
                    <a:pt x="956" y="343"/>
                  </a:lnTo>
                  <a:lnTo>
                    <a:pt x="971" y="435"/>
                  </a:lnTo>
                  <a:lnTo>
                    <a:pt x="986" y="507"/>
                  </a:lnTo>
                  <a:lnTo>
                    <a:pt x="1000" y="520"/>
                  </a:lnTo>
                  <a:lnTo>
                    <a:pt x="1015" y="425"/>
                  </a:lnTo>
                  <a:lnTo>
                    <a:pt x="1029" y="405"/>
                  </a:lnTo>
                  <a:lnTo>
                    <a:pt x="1045" y="504"/>
                  </a:lnTo>
                  <a:lnTo>
                    <a:pt x="1058" y="544"/>
                  </a:lnTo>
                  <a:lnTo>
                    <a:pt x="1074" y="388"/>
                  </a:lnTo>
                  <a:lnTo>
                    <a:pt x="1089" y="451"/>
                  </a:lnTo>
                  <a:lnTo>
                    <a:pt x="1103" y="454"/>
                  </a:lnTo>
                  <a:lnTo>
                    <a:pt x="1118" y="385"/>
                  </a:lnTo>
                  <a:lnTo>
                    <a:pt x="1132" y="501"/>
                  </a:lnTo>
                  <a:lnTo>
                    <a:pt x="1147" y="368"/>
                  </a:lnTo>
                  <a:lnTo>
                    <a:pt x="1163" y="313"/>
                  </a:lnTo>
                  <a:lnTo>
                    <a:pt x="1176" y="270"/>
                  </a:lnTo>
                  <a:lnTo>
                    <a:pt x="1192" y="189"/>
                  </a:lnTo>
                  <a:lnTo>
                    <a:pt x="1205" y="141"/>
                  </a:lnTo>
                  <a:lnTo>
                    <a:pt x="1221" y="161"/>
                  </a:lnTo>
                  <a:lnTo>
                    <a:pt x="1236" y="117"/>
                  </a:lnTo>
                  <a:lnTo>
                    <a:pt x="1250" y="80"/>
                  </a:lnTo>
                  <a:lnTo>
                    <a:pt x="1265" y="0"/>
                  </a:lnTo>
                  <a:lnTo>
                    <a:pt x="1279" y="71"/>
                  </a:lnTo>
                  <a:lnTo>
                    <a:pt x="1294" y="147"/>
                  </a:lnTo>
                  <a:lnTo>
                    <a:pt x="1310" y="126"/>
                  </a:lnTo>
                  <a:lnTo>
                    <a:pt x="1323" y="199"/>
                  </a:lnTo>
                  <a:lnTo>
                    <a:pt x="1339" y="160"/>
                  </a:lnTo>
                  <a:lnTo>
                    <a:pt x="1353" y="84"/>
                  </a:lnTo>
                  <a:lnTo>
                    <a:pt x="1368" y="181"/>
                  </a:lnTo>
                  <a:lnTo>
                    <a:pt x="1382" y="133"/>
                  </a:lnTo>
                  <a:lnTo>
                    <a:pt x="1397" y="72"/>
                  </a:lnTo>
                  <a:lnTo>
                    <a:pt x="1412" y="114"/>
                  </a:lnTo>
                  <a:lnTo>
                    <a:pt x="1426" y="259"/>
                  </a:lnTo>
                  <a:lnTo>
                    <a:pt x="1441" y="297"/>
                  </a:lnTo>
                  <a:lnTo>
                    <a:pt x="1455" y="107"/>
                  </a:lnTo>
                  <a:lnTo>
                    <a:pt x="1470" y="221"/>
                  </a:lnTo>
                  <a:lnTo>
                    <a:pt x="1486" y="239"/>
                  </a:lnTo>
                  <a:lnTo>
                    <a:pt x="1500" y="313"/>
                  </a:lnTo>
                  <a:lnTo>
                    <a:pt x="1515" y="255"/>
                  </a:lnTo>
                  <a:lnTo>
                    <a:pt x="1529" y="192"/>
                  </a:lnTo>
                  <a:lnTo>
                    <a:pt x="1544" y="118"/>
                  </a:lnTo>
                  <a:lnTo>
                    <a:pt x="1559" y="222"/>
                  </a:lnTo>
                  <a:lnTo>
                    <a:pt x="1573" y="196"/>
                  </a:lnTo>
                  <a:lnTo>
                    <a:pt x="1588" y="247"/>
                  </a:lnTo>
                  <a:lnTo>
                    <a:pt x="1602" y="170"/>
                  </a:lnTo>
                  <a:lnTo>
                    <a:pt x="1618" y="273"/>
                  </a:lnTo>
                  <a:lnTo>
                    <a:pt x="1631" y="331"/>
                  </a:lnTo>
                  <a:lnTo>
                    <a:pt x="1647" y="368"/>
                  </a:lnTo>
                  <a:lnTo>
                    <a:pt x="1662" y="392"/>
                  </a:lnTo>
                  <a:lnTo>
                    <a:pt x="1676" y="328"/>
                  </a:lnTo>
                  <a:lnTo>
                    <a:pt x="1691" y="343"/>
                  </a:lnTo>
                  <a:lnTo>
                    <a:pt x="1705" y="429"/>
                  </a:lnTo>
                  <a:lnTo>
                    <a:pt x="1720" y="423"/>
                  </a:lnTo>
                  <a:lnTo>
                    <a:pt x="1736" y="437"/>
                  </a:lnTo>
                  <a:lnTo>
                    <a:pt x="1749" y="230"/>
                  </a:lnTo>
                  <a:lnTo>
                    <a:pt x="1765" y="115"/>
                  </a:lnTo>
                  <a:lnTo>
                    <a:pt x="1778" y="331"/>
                  </a:lnTo>
                  <a:lnTo>
                    <a:pt x="1794" y="319"/>
                  </a:lnTo>
                  <a:lnTo>
                    <a:pt x="1809" y="238"/>
                  </a:lnTo>
                  <a:lnTo>
                    <a:pt x="1823" y="236"/>
                  </a:lnTo>
                  <a:lnTo>
                    <a:pt x="1838" y="376"/>
                  </a:lnTo>
                  <a:lnTo>
                    <a:pt x="1852" y="362"/>
                  </a:lnTo>
                  <a:lnTo>
                    <a:pt x="1867" y="373"/>
                  </a:lnTo>
                  <a:lnTo>
                    <a:pt x="1883" y="414"/>
                  </a:lnTo>
                  <a:lnTo>
                    <a:pt x="1896" y="461"/>
                  </a:lnTo>
                  <a:lnTo>
                    <a:pt x="1912" y="556"/>
                  </a:lnTo>
                  <a:lnTo>
                    <a:pt x="1925" y="484"/>
                  </a:lnTo>
                  <a:lnTo>
                    <a:pt x="1941" y="596"/>
                  </a:lnTo>
                  <a:lnTo>
                    <a:pt x="1955" y="483"/>
                  </a:lnTo>
                  <a:lnTo>
                    <a:pt x="1970" y="449"/>
                  </a:lnTo>
                  <a:lnTo>
                    <a:pt x="1985" y="541"/>
                  </a:lnTo>
                  <a:lnTo>
                    <a:pt x="1999" y="438"/>
                  </a:lnTo>
                  <a:lnTo>
                    <a:pt x="2014" y="438"/>
                  </a:lnTo>
                  <a:lnTo>
                    <a:pt x="2014" y="1316"/>
                  </a:lnTo>
                  <a:lnTo>
                    <a:pt x="2028" y="1267"/>
                  </a:lnTo>
                  <a:lnTo>
                    <a:pt x="2043" y="1298"/>
                  </a:lnTo>
                  <a:lnTo>
                    <a:pt x="2059" y="1329"/>
                  </a:lnTo>
                  <a:lnTo>
                    <a:pt x="2073" y="1292"/>
                  </a:lnTo>
                  <a:lnTo>
                    <a:pt x="2088" y="1293"/>
                  </a:lnTo>
                  <a:lnTo>
                    <a:pt x="2102" y="1390"/>
                  </a:lnTo>
                  <a:lnTo>
                    <a:pt x="2117" y="1290"/>
                  </a:lnTo>
                  <a:lnTo>
                    <a:pt x="2132" y="1096"/>
                  </a:lnTo>
                  <a:lnTo>
                    <a:pt x="2146" y="1094"/>
                  </a:lnTo>
                  <a:lnTo>
                    <a:pt x="2161" y="1189"/>
                  </a:lnTo>
                  <a:lnTo>
                    <a:pt x="2175" y="1318"/>
                  </a:lnTo>
                  <a:lnTo>
                    <a:pt x="2191" y="1284"/>
                  </a:lnTo>
                  <a:lnTo>
                    <a:pt x="2206" y="1237"/>
                  </a:lnTo>
                  <a:lnTo>
                    <a:pt x="2220" y="1335"/>
                  </a:lnTo>
                  <a:lnTo>
                    <a:pt x="2235" y="1312"/>
                  </a:lnTo>
                  <a:lnTo>
                    <a:pt x="2249" y="1177"/>
                  </a:lnTo>
                  <a:lnTo>
                    <a:pt x="2264" y="1278"/>
                  </a:lnTo>
                  <a:lnTo>
                    <a:pt x="2279" y="1198"/>
                  </a:lnTo>
                  <a:lnTo>
                    <a:pt x="2295" y="1182"/>
                  </a:lnTo>
                  <a:lnTo>
                    <a:pt x="2310" y="1251"/>
                  </a:lnTo>
                  <a:lnTo>
                    <a:pt x="2324" y="1293"/>
                  </a:lnTo>
                  <a:lnTo>
                    <a:pt x="2339" y="1237"/>
                  </a:lnTo>
                  <a:lnTo>
                    <a:pt x="2353" y="1231"/>
                  </a:lnTo>
                  <a:lnTo>
                    <a:pt x="2353" y="1206"/>
                  </a:lnTo>
                  <a:lnTo>
                    <a:pt x="2368" y="1224"/>
                  </a:lnTo>
                  <a:lnTo>
                    <a:pt x="2384" y="1117"/>
                  </a:lnTo>
                  <a:lnTo>
                    <a:pt x="2397" y="1229"/>
                  </a:lnTo>
                  <a:lnTo>
                    <a:pt x="2413" y="1111"/>
                  </a:lnTo>
                  <a:lnTo>
                    <a:pt x="2426" y="1123"/>
                  </a:lnTo>
                  <a:lnTo>
                    <a:pt x="2442" y="1151"/>
                  </a:lnTo>
                  <a:lnTo>
                    <a:pt x="2457" y="1238"/>
                  </a:lnTo>
                  <a:lnTo>
                    <a:pt x="2471" y="1085"/>
                  </a:lnTo>
                  <a:lnTo>
                    <a:pt x="2486" y="1217"/>
                  </a:lnTo>
                  <a:lnTo>
                    <a:pt x="2500" y="1094"/>
                  </a:lnTo>
                  <a:lnTo>
                    <a:pt x="2515" y="1191"/>
                  </a:lnTo>
                  <a:lnTo>
                    <a:pt x="2529" y="987"/>
                  </a:lnTo>
                  <a:lnTo>
                    <a:pt x="2544" y="1044"/>
                  </a:lnTo>
                  <a:lnTo>
                    <a:pt x="2560" y="1231"/>
                  </a:lnTo>
                  <a:lnTo>
                    <a:pt x="2574" y="1139"/>
                  </a:lnTo>
                  <a:lnTo>
                    <a:pt x="2589" y="1021"/>
                  </a:lnTo>
                  <a:lnTo>
                    <a:pt x="2603" y="1159"/>
                  </a:lnTo>
                  <a:lnTo>
                    <a:pt x="2618" y="1088"/>
                  </a:lnTo>
                  <a:lnTo>
                    <a:pt x="2633" y="1053"/>
                  </a:lnTo>
                  <a:lnTo>
                    <a:pt x="2647" y="1201"/>
                  </a:lnTo>
                  <a:lnTo>
                    <a:pt x="2662" y="1057"/>
                  </a:lnTo>
                  <a:lnTo>
                    <a:pt x="2676" y="1094"/>
                  </a:lnTo>
                  <a:lnTo>
                    <a:pt x="2692" y="1013"/>
                  </a:lnTo>
                  <a:lnTo>
                    <a:pt x="2707" y="996"/>
                  </a:lnTo>
                  <a:lnTo>
                    <a:pt x="2721" y="849"/>
                  </a:lnTo>
                  <a:lnTo>
                    <a:pt x="2736" y="883"/>
                  </a:lnTo>
                  <a:lnTo>
                    <a:pt x="2750" y="910"/>
                  </a:lnTo>
                  <a:lnTo>
                    <a:pt x="2765" y="1002"/>
                  </a:lnTo>
                  <a:lnTo>
                    <a:pt x="2780" y="811"/>
                  </a:lnTo>
                  <a:lnTo>
                    <a:pt x="2794" y="878"/>
                  </a:lnTo>
                  <a:lnTo>
                    <a:pt x="2810" y="760"/>
                  </a:lnTo>
                  <a:lnTo>
                    <a:pt x="2823" y="829"/>
                  </a:lnTo>
                  <a:lnTo>
                    <a:pt x="2839" y="691"/>
                  </a:lnTo>
                  <a:lnTo>
                    <a:pt x="2852" y="714"/>
                  </a:lnTo>
                  <a:lnTo>
                    <a:pt x="2868" y="670"/>
                  </a:lnTo>
                  <a:lnTo>
                    <a:pt x="2883" y="723"/>
                  </a:lnTo>
                  <a:lnTo>
                    <a:pt x="2897" y="601"/>
                  </a:lnTo>
                  <a:lnTo>
                    <a:pt x="2912" y="555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5000" name="Rectangle 1048"/>
            <p:cNvSpPr>
              <a:spLocks noChangeArrowheads="1"/>
            </p:cNvSpPr>
            <p:nvPr/>
          </p:nvSpPr>
          <p:spPr bwMode="auto">
            <a:xfrm>
              <a:off x="354" y="3502"/>
              <a:ext cx="267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Geneva" charset="0"/>
                </a:rPr>
                <a:t>-150</a:t>
              </a:r>
              <a:endParaRPr lang="en-GB" sz="14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55001" name="Rectangle 1049"/>
            <p:cNvSpPr>
              <a:spLocks noChangeArrowheads="1"/>
            </p:cNvSpPr>
            <p:nvPr/>
          </p:nvSpPr>
          <p:spPr bwMode="auto">
            <a:xfrm>
              <a:off x="354" y="2974"/>
              <a:ext cx="267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Geneva" charset="0"/>
                </a:rPr>
                <a:t>-100</a:t>
              </a:r>
              <a:endParaRPr lang="en-GB" sz="14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55002" name="Rectangle 1050"/>
            <p:cNvSpPr>
              <a:spLocks noChangeArrowheads="1"/>
            </p:cNvSpPr>
            <p:nvPr/>
          </p:nvSpPr>
          <p:spPr bwMode="auto">
            <a:xfrm>
              <a:off x="415" y="2447"/>
              <a:ext cx="192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Geneva" charset="0"/>
                </a:rPr>
                <a:t>-50</a:t>
              </a:r>
              <a:endParaRPr lang="en-GB" sz="14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55003" name="Rectangle 1051"/>
            <p:cNvSpPr>
              <a:spLocks noChangeArrowheads="1"/>
            </p:cNvSpPr>
            <p:nvPr/>
          </p:nvSpPr>
          <p:spPr bwMode="auto">
            <a:xfrm>
              <a:off x="513" y="1921"/>
              <a:ext cx="75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Geneva" charset="0"/>
                </a:rPr>
                <a:t>0</a:t>
              </a:r>
              <a:endParaRPr lang="en-GB" sz="14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55004" name="Rectangle 1052"/>
            <p:cNvSpPr>
              <a:spLocks noChangeArrowheads="1"/>
            </p:cNvSpPr>
            <p:nvPr/>
          </p:nvSpPr>
          <p:spPr bwMode="auto">
            <a:xfrm>
              <a:off x="451" y="1394"/>
              <a:ext cx="150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Geneva" charset="0"/>
                </a:rPr>
                <a:t>50</a:t>
              </a:r>
              <a:endParaRPr lang="en-GB" sz="14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55005" name="Rectangle 1053"/>
            <p:cNvSpPr>
              <a:spLocks noChangeArrowheads="1"/>
            </p:cNvSpPr>
            <p:nvPr/>
          </p:nvSpPr>
          <p:spPr bwMode="auto">
            <a:xfrm>
              <a:off x="390" y="867"/>
              <a:ext cx="225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Geneva" charset="0"/>
                </a:rPr>
                <a:t>100</a:t>
              </a:r>
              <a:endParaRPr lang="en-GB" sz="14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55006" name="Rectangle 1054"/>
            <p:cNvSpPr>
              <a:spLocks noChangeArrowheads="1"/>
            </p:cNvSpPr>
            <p:nvPr/>
          </p:nvSpPr>
          <p:spPr bwMode="auto">
            <a:xfrm>
              <a:off x="1100" y="3636"/>
              <a:ext cx="75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Geneva" charset="0"/>
                </a:rPr>
                <a:t>1</a:t>
              </a:r>
              <a:endParaRPr lang="en-GB" sz="14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55007" name="Rectangle 1055"/>
            <p:cNvSpPr>
              <a:spLocks noChangeArrowheads="1"/>
            </p:cNvSpPr>
            <p:nvPr/>
          </p:nvSpPr>
          <p:spPr bwMode="auto">
            <a:xfrm>
              <a:off x="2050" y="3636"/>
              <a:ext cx="75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Geneva" charset="0"/>
                </a:rPr>
                <a:t>2</a:t>
              </a:r>
              <a:endParaRPr lang="en-GB" sz="14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55008" name="Rectangle 1056"/>
            <p:cNvSpPr>
              <a:spLocks noChangeArrowheads="1"/>
            </p:cNvSpPr>
            <p:nvPr/>
          </p:nvSpPr>
          <p:spPr bwMode="auto">
            <a:xfrm>
              <a:off x="2979" y="3647"/>
              <a:ext cx="75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Geneva" charset="0"/>
                </a:rPr>
                <a:t>3</a:t>
              </a:r>
              <a:endParaRPr lang="en-GB" sz="14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55009" name="Rectangle 1057"/>
            <p:cNvSpPr>
              <a:spLocks noChangeArrowheads="1"/>
            </p:cNvSpPr>
            <p:nvPr/>
          </p:nvSpPr>
          <p:spPr bwMode="auto">
            <a:xfrm>
              <a:off x="3925" y="3636"/>
              <a:ext cx="75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Geneva" charset="0"/>
                </a:rPr>
                <a:t>4</a:t>
              </a:r>
              <a:endParaRPr lang="en-GB" sz="14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55010" name="Rectangle 1058"/>
            <p:cNvSpPr>
              <a:spLocks noChangeArrowheads="1"/>
            </p:cNvSpPr>
            <p:nvPr/>
          </p:nvSpPr>
          <p:spPr bwMode="auto">
            <a:xfrm>
              <a:off x="4888" y="3647"/>
              <a:ext cx="75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Geneva" charset="0"/>
                </a:rPr>
                <a:t>5</a:t>
              </a:r>
              <a:endParaRPr lang="en-GB" sz="14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55011" name="Rectangle 1059"/>
            <p:cNvSpPr>
              <a:spLocks noChangeArrowheads="1"/>
            </p:cNvSpPr>
            <p:nvPr/>
          </p:nvSpPr>
          <p:spPr bwMode="auto">
            <a:xfrm>
              <a:off x="5136" y="3624"/>
              <a:ext cx="333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Geneva" charset="0"/>
                </a:rPr>
                <a:t>Period</a:t>
              </a:r>
              <a:endParaRPr lang="en-GB" sz="1400">
                <a:solidFill>
                  <a:srgbClr val="FC0128"/>
                </a:solidFill>
                <a:latin typeface="Helvetica" charset="0"/>
              </a:endParaRPr>
            </a:p>
          </p:txBody>
        </p:sp>
        <p:sp>
          <p:nvSpPr>
            <p:cNvPr id="255012" name="Rectangle 1060"/>
            <p:cNvSpPr>
              <a:spLocks noChangeArrowheads="1"/>
            </p:cNvSpPr>
            <p:nvPr/>
          </p:nvSpPr>
          <p:spPr bwMode="auto">
            <a:xfrm>
              <a:off x="767" y="1063"/>
              <a:ext cx="866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Geneva" charset="0"/>
                </a:rPr>
                <a:t>Imbalance [MW]</a:t>
              </a:r>
              <a:endParaRPr lang="en-GB" sz="1400">
                <a:solidFill>
                  <a:srgbClr val="FC0128"/>
                </a:solidFill>
                <a:latin typeface="Helvetica" charset="0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61" name="Rectangle 106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Components of the imbalance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4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E1F26-80BF-CE40-A4D1-3E5D7050A848}" type="slidenum">
              <a:rPr lang="en-US"/>
              <a:pPr/>
              <a:t>27</a:t>
            </a:fld>
            <a:endParaRPr lang="en-US"/>
          </a:p>
        </p:txBody>
      </p:sp>
      <p:sp>
        <p:nvSpPr>
          <p:cNvPr id="257026" name="Rectangle 1026"/>
          <p:cNvSpPr>
            <a:spLocks noChangeArrowheads="1"/>
          </p:cNvSpPr>
          <p:nvPr/>
        </p:nvSpPr>
        <p:spPr bwMode="auto">
          <a:xfrm>
            <a:off x="533400" y="1143000"/>
            <a:ext cx="8382000" cy="5029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27" name="Line 1027"/>
          <p:cNvSpPr>
            <a:spLocks noChangeShapeType="1"/>
          </p:cNvSpPr>
          <p:nvPr/>
        </p:nvSpPr>
        <p:spPr bwMode="auto">
          <a:xfrm>
            <a:off x="1050925" y="5643563"/>
            <a:ext cx="7570788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28" name="Line 1028"/>
          <p:cNvSpPr>
            <a:spLocks noChangeShapeType="1"/>
          </p:cNvSpPr>
          <p:nvPr/>
        </p:nvSpPr>
        <p:spPr bwMode="auto">
          <a:xfrm>
            <a:off x="1050925" y="4806950"/>
            <a:ext cx="7570788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29" name="Line 1029"/>
          <p:cNvSpPr>
            <a:spLocks noChangeShapeType="1"/>
          </p:cNvSpPr>
          <p:nvPr/>
        </p:nvSpPr>
        <p:spPr bwMode="auto">
          <a:xfrm>
            <a:off x="1050925" y="3968750"/>
            <a:ext cx="7570788" cy="3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30" name="Line 1030"/>
          <p:cNvSpPr>
            <a:spLocks noChangeShapeType="1"/>
          </p:cNvSpPr>
          <p:nvPr/>
        </p:nvSpPr>
        <p:spPr bwMode="auto">
          <a:xfrm>
            <a:off x="1050925" y="3136900"/>
            <a:ext cx="7570788" cy="3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31" name="Line 1031"/>
          <p:cNvSpPr>
            <a:spLocks noChangeShapeType="1"/>
          </p:cNvSpPr>
          <p:nvPr/>
        </p:nvSpPr>
        <p:spPr bwMode="auto">
          <a:xfrm>
            <a:off x="1050925" y="2300288"/>
            <a:ext cx="7570788" cy="3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32" name="Line 1032"/>
          <p:cNvSpPr>
            <a:spLocks noChangeShapeType="1"/>
          </p:cNvSpPr>
          <p:nvPr/>
        </p:nvSpPr>
        <p:spPr bwMode="auto">
          <a:xfrm>
            <a:off x="1050925" y="1460500"/>
            <a:ext cx="7570788" cy="3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33" name="Line 1033"/>
          <p:cNvSpPr>
            <a:spLocks noChangeShapeType="1"/>
          </p:cNvSpPr>
          <p:nvPr/>
        </p:nvSpPr>
        <p:spPr bwMode="auto">
          <a:xfrm>
            <a:off x="2563813" y="1460500"/>
            <a:ext cx="3175" cy="41830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34" name="Line 1034"/>
          <p:cNvSpPr>
            <a:spLocks noChangeShapeType="1"/>
          </p:cNvSpPr>
          <p:nvPr/>
        </p:nvSpPr>
        <p:spPr bwMode="auto">
          <a:xfrm>
            <a:off x="4078288" y="1460500"/>
            <a:ext cx="3175" cy="41830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35" name="Line 1035"/>
          <p:cNvSpPr>
            <a:spLocks noChangeShapeType="1"/>
          </p:cNvSpPr>
          <p:nvPr/>
        </p:nvSpPr>
        <p:spPr bwMode="auto">
          <a:xfrm>
            <a:off x="5594350" y="1460500"/>
            <a:ext cx="3175" cy="41830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36" name="Line 1036"/>
          <p:cNvSpPr>
            <a:spLocks noChangeShapeType="1"/>
          </p:cNvSpPr>
          <p:nvPr/>
        </p:nvSpPr>
        <p:spPr bwMode="auto">
          <a:xfrm>
            <a:off x="7108825" y="1460500"/>
            <a:ext cx="1588" cy="41830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37" name="Line 1037"/>
          <p:cNvSpPr>
            <a:spLocks noChangeShapeType="1"/>
          </p:cNvSpPr>
          <p:nvPr/>
        </p:nvSpPr>
        <p:spPr bwMode="auto">
          <a:xfrm>
            <a:off x="8621713" y="1460500"/>
            <a:ext cx="3175" cy="41830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38" name="Rectangle 1038"/>
          <p:cNvSpPr>
            <a:spLocks noChangeArrowheads="1"/>
          </p:cNvSpPr>
          <p:nvPr/>
        </p:nvSpPr>
        <p:spPr bwMode="auto">
          <a:xfrm>
            <a:off x="1042988" y="1454150"/>
            <a:ext cx="7570787" cy="4181475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39" name="Line 1039"/>
          <p:cNvSpPr>
            <a:spLocks noChangeShapeType="1"/>
          </p:cNvSpPr>
          <p:nvPr/>
        </p:nvSpPr>
        <p:spPr bwMode="auto">
          <a:xfrm>
            <a:off x="1050925" y="1460500"/>
            <a:ext cx="3175" cy="41830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40" name="Line 1040"/>
          <p:cNvSpPr>
            <a:spLocks noChangeShapeType="1"/>
          </p:cNvSpPr>
          <p:nvPr/>
        </p:nvSpPr>
        <p:spPr bwMode="auto">
          <a:xfrm>
            <a:off x="993775" y="5643563"/>
            <a:ext cx="57150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41" name="Line 1041"/>
          <p:cNvSpPr>
            <a:spLocks noChangeShapeType="1"/>
          </p:cNvSpPr>
          <p:nvPr/>
        </p:nvSpPr>
        <p:spPr bwMode="auto">
          <a:xfrm>
            <a:off x="993775" y="4806950"/>
            <a:ext cx="57150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42" name="Line 1042"/>
          <p:cNvSpPr>
            <a:spLocks noChangeShapeType="1"/>
          </p:cNvSpPr>
          <p:nvPr/>
        </p:nvSpPr>
        <p:spPr bwMode="auto">
          <a:xfrm>
            <a:off x="993775" y="3968750"/>
            <a:ext cx="57150" cy="3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43" name="Line 1043"/>
          <p:cNvSpPr>
            <a:spLocks noChangeShapeType="1"/>
          </p:cNvSpPr>
          <p:nvPr/>
        </p:nvSpPr>
        <p:spPr bwMode="auto">
          <a:xfrm>
            <a:off x="993775" y="3136900"/>
            <a:ext cx="57150" cy="3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44" name="Line 1044"/>
          <p:cNvSpPr>
            <a:spLocks noChangeShapeType="1"/>
          </p:cNvSpPr>
          <p:nvPr/>
        </p:nvSpPr>
        <p:spPr bwMode="auto">
          <a:xfrm>
            <a:off x="993775" y="2300288"/>
            <a:ext cx="57150" cy="3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45" name="Line 1045"/>
          <p:cNvSpPr>
            <a:spLocks noChangeShapeType="1"/>
          </p:cNvSpPr>
          <p:nvPr/>
        </p:nvSpPr>
        <p:spPr bwMode="auto">
          <a:xfrm>
            <a:off x="993775" y="1460500"/>
            <a:ext cx="57150" cy="3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46" name="Freeform 1046"/>
          <p:cNvSpPr>
            <a:spLocks/>
          </p:cNvSpPr>
          <p:nvPr/>
        </p:nvSpPr>
        <p:spPr bwMode="auto">
          <a:xfrm>
            <a:off x="1042988" y="2132013"/>
            <a:ext cx="7496175" cy="3451225"/>
          </a:xfrm>
          <a:custGeom>
            <a:avLst/>
            <a:gdLst>
              <a:gd name="T0" fmla="*/ 44 w 2912"/>
              <a:gd name="T1" fmla="*/ 389 h 1390"/>
              <a:gd name="T2" fmla="*/ 102 w 2912"/>
              <a:gd name="T3" fmla="*/ 250 h 1390"/>
              <a:gd name="T4" fmla="*/ 161 w 2912"/>
              <a:gd name="T5" fmla="*/ 357 h 1390"/>
              <a:gd name="T6" fmla="*/ 220 w 2912"/>
              <a:gd name="T7" fmla="*/ 251 h 1390"/>
              <a:gd name="T8" fmla="*/ 279 w 2912"/>
              <a:gd name="T9" fmla="*/ 291 h 1390"/>
              <a:gd name="T10" fmla="*/ 338 w 2912"/>
              <a:gd name="T11" fmla="*/ 451 h 1390"/>
              <a:gd name="T12" fmla="*/ 396 w 2912"/>
              <a:gd name="T13" fmla="*/ 443 h 1390"/>
              <a:gd name="T14" fmla="*/ 455 w 2912"/>
              <a:gd name="T15" fmla="*/ 425 h 1390"/>
              <a:gd name="T16" fmla="*/ 514 w 2912"/>
              <a:gd name="T17" fmla="*/ 377 h 1390"/>
              <a:gd name="T18" fmla="*/ 573 w 2912"/>
              <a:gd name="T19" fmla="*/ 422 h 1390"/>
              <a:gd name="T20" fmla="*/ 632 w 2912"/>
              <a:gd name="T21" fmla="*/ 241 h 1390"/>
              <a:gd name="T22" fmla="*/ 692 w 2912"/>
              <a:gd name="T23" fmla="*/ 110 h 1390"/>
              <a:gd name="T24" fmla="*/ 750 w 2912"/>
              <a:gd name="T25" fmla="*/ 163 h 1390"/>
              <a:gd name="T26" fmla="*/ 809 w 2912"/>
              <a:gd name="T27" fmla="*/ 383 h 1390"/>
              <a:gd name="T28" fmla="*/ 868 w 2912"/>
              <a:gd name="T29" fmla="*/ 366 h 1390"/>
              <a:gd name="T30" fmla="*/ 927 w 2912"/>
              <a:gd name="T31" fmla="*/ 241 h 1390"/>
              <a:gd name="T32" fmla="*/ 986 w 2912"/>
              <a:gd name="T33" fmla="*/ 507 h 1390"/>
              <a:gd name="T34" fmla="*/ 1045 w 2912"/>
              <a:gd name="T35" fmla="*/ 504 h 1390"/>
              <a:gd name="T36" fmla="*/ 1103 w 2912"/>
              <a:gd name="T37" fmla="*/ 454 h 1390"/>
              <a:gd name="T38" fmla="*/ 1163 w 2912"/>
              <a:gd name="T39" fmla="*/ 313 h 1390"/>
              <a:gd name="T40" fmla="*/ 1221 w 2912"/>
              <a:gd name="T41" fmla="*/ 161 h 1390"/>
              <a:gd name="T42" fmla="*/ 1279 w 2912"/>
              <a:gd name="T43" fmla="*/ 71 h 1390"/>
              <a:gd name="T44" fmla="*/ 1339 w 2912"/>
              <a:gd name="T45" fmla="*/ 160 h 1390"/>
              <a:gd name="T46" fmla="*/ 1397 w 2912"/>
              <a:gd name="T47" fmla="*/ 72 h 1390"/>
              <a:gd name="T48" fmla="*/ 1455 w 2912"/>
              <a:gd name="T49" fmla="*/ 107 h 1390"/>
              <a:gd name="T50" fmla="*/ 1515 w 2912"/>
              <a:gd name="T51" fmla="*/ 255 h 1390"/>
              <a:gd name="T52" fmla="*/ 1573 w 2912"/>
              <a:gd name="T53" fmla="*/ 196 h 1390"/>
              <a:gd name="T54" fmla="*/ 1631 w 2912"/>
              <a:gd name="T55" fmla="*/ 331 h 1390"/>
              <a:gd name="T56" fmla="*/ 1691 w 2912"/>
              <a:gd name="T57" fmla="*/ 343 h 1390"/>
              <a:gd name="T58" fmla="*/ 1749 w 2912"/>
              <a:gd name="T59" fmla="*/ 230 h 1390"/>
              <a:gd name="T60" fmla="*/ 1809 w 2912"/>
              <a:gd name="T61" fmla="*/ 238 h 1390"/>
              <a:gd name="T62" fmla="*/ 1867 w 2912"/>
              <a:gd name="T63" fmla="*/ 373 h 1390"/>
              <a:gd name="T64" fmla="*/ 1925 w 2912"/>
              <a:gd name="T65" fmla="*/ 484 h 1390"/>
              <a:gd name="T66" fmla="*/ 1985 w 2912"/>
              <a:gd name="T67" fmla="*/ 541 h 1390"/>
              <a:gd name="T68" fmla="*/ 2028 w 2912"/>
              <a:gd name="T69" fmla="*/ 1267 h 1390"/>
              <a:gd name="T70" fmla="*/ 2088 w 2912"/>
              <a:gd name="T71" fmla="*/ 1293 h 1390"/>
              <a:gd name="T72" fmla="*/ 2146 w 2912"/>
              <a:gd name="T73" fmla="*/ 1094 h 1390"/>
              <a:gd name="T74" fmla="*/ 2206 w 2912"/>
              <a:gd name="T75" fmla="*/ 1237 h 1390"/>
              <a:gd name="T76" fmla="*/ 2264 w 2912"/>
              <a:gd name="T77" fmla="*/ 1278 h 1390"/>
              <a:gd name="T78" fmla="*/ 2324 w 2912"/>
              <a:gd name="T79" fmla="*/ 1293 h 1390"/>
              <a:gd name="T80" fmla="*/ 2368 w 2912"/>
              <a:gd name="T81" fmla="*/ 1224 h 1390"/>
              <a:gd name="T82" fmla="*/ 2426 w 2912"/>
              <a:gd name="T83" fmla="*/ 1123 h 1390"/>
              <a:gd name="T84" fmla="*/ 2486 w 2912"/>
              <a:gd name="T85" fmla="*/ 1217 h 1390"/>
              <a:gd name="T86" fmla="*/ 2544 w 2912"/>
              <a:gd name="T87" fmla="*/ 1044 h 1390"/>
              <a:gd name="T88" fmla="*/ 2603 w 2912"/>
              <a:gd name="T89" fmla="*/ 1159 h 1390"/>
              <a:gd name="T90" fmla="*/ 2662 w 2912"/>
              <a:gd name="T91" fmla="*/ 1057 h 1390"/>
              <a:gd name="T92" fmla="*/ 2721 w 2912"/>
              <a:gd name="T93" fmla="*/ 849 h 1390"/>
              <a:gd name="T94" fmla="*/ 2780 w 2912"/>
              <a:gd name="T95" fmla="*/ 811 h 1390"/>
              <a:gd name="T96" fmla="*/ 2839 w 2912"/>
              <a:gd name="T97" fmla="*/ 691 h 1390"/>
              <a:gd name="T98" fmla="*/ 2897 w 2912"/>
              <a:gd name="T99" fmla="*/ 601 h 1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912" h="1390">
                <a:moveTo>
                  <a:pt x="0" y="331"/>
                </a:moveTo>
                <a:lnTo>
                  <a:pt x="15" y="463"/>
                </a:lnTo>
                <a:lnTo>
                  <a:pt x="29" y="274"/>
                </a:lnTo>
                <a:lnTo>
                  <a:pt x="44" y="389"/>
                </a:lnTo>
                <a:lnTo>
                  <a:pt x="58" y="359"/>
                </a:lnTo>
                <a:lnTo>
                  <a:pt x="73" y="374"/>
                </a:lnTo>
                <a:lnTo>
                  <a:pt x="89" y="392"/>
                </a:lnTo>
                <a:lnTo>
                  <a:pt x="102" y="250"/>
                </a:lnTo>
                <a:lnTo>
                  <a:pt x="118" y="396"/>
                </a:lnTo>
                <a:lnTo>
                  <a:pt x="131" y="307"/>
                </a:lnTo>
                <a:lnTo>
                  <a:pt x="147" y="438"/>
                </a:lnTo>
                <a:lnTo>
                  <a:pt x="161" y="357"/>
                </a:lnTo>
                <a:lnTo>
                  <a:pt x="176" y="411"/>
                </a:lnTo>
                <a:lnTo>
                  <a:pt x="191" y="374"/>
                </a:lnTo>
                <a:lnTo>
                  <a:pt x="205" y="408"/>
                </a:lnTo>
                <a:lnTo>
                  <a:pt x="220" y="251"/>
                </a:lnTo>
                <a:lnTo>
                  <a:pt x="234" y="382"/>
                </a:lnTo>
                <a:lnTo>
                  <a:pt x="249" y="449"/>
                </a:lnTo>
                <a:lnTo>
                  <a:pt x="265" y="455"/>
                </a:lnTo>
                <a:lnTo>
                  <a:pt x="279" y="291"/>
                </a:lnTo>
                <a:lnTo>
                  <a:pt x="294" y="426"/>
                </a:lnTo>
                <a:lnTo>
                  <a:pt x="308" y="437"/>
                </a:lnTo>
                <a:lnTo>
                  <a:pt x="323" y="369"/>
                </a:lnTo>
                <a:lnTo>
                  <a:pt x="338" y="451"/>
                </a:lnTo>
                <a:lnTo>
                  <a:pt x="352" y="434"/>
                </a:lnTo>
                <a:lnTo>
                  <a:pt x="367" y="461"/>
                </a:lnTo>
                <a:lnTo>
                  <a:pt x="381" y="452"/>
                </a:lnTo>
                <a:lnTo>
                  <a:pt x="396" y="443"/>
                </a:lnTo>
                <a:lnTo>
                  <a:pt x="412" y="455"/>
                </a:lnTo>
                <a:lnTo>
                  <a:pt x="426" y="526"/>
                </a:lnTo>
                <a:lnTo>
                  <a:pt x="441" y="400"/>
                </a:lnTo>
                <a:lnTo>
                  <a:pt x="455" y="425"/>
                </a:lnTo>
                <a:lnTo>
                  <a:pt x="470" y="533"/>
                </a:lnTo>
                <a:lnTo>
                  <a:pt x="484" y="564"/>
                </a:lnTo>
                <a:lnTo>
                  <a:pt x="499" y="435"/>
                </a:lnTo>
                <a:lnTo>
                  <a:pt x="514" y="377"/>
                </a:lnTo>
                <a:lnTo>
                  <a:pt x="528" y="445"/>
                </a:lnTo>
                <a:lnTo>
                  <a:pt x="544" y="469"/>
                </a:lnTo>
                <a:lnTo>
                  <a:pt x="557" y="339"/>
                </a:lnTo>
                <a:lnTo>
                  <a:pt x="573" y="422"/>
                </a:lnTo>
                <a:lnTo>
                  <a:pt x="588" y="360"/>
                </a:lnTo>
                <a:lnTo>
                  <a:pt x="602" y="152"/>
                </a:lnTo>
                <a:lnTo>
                  <a:pt x="619" y="190"/>
                </a:lnTo>
                <a:lnTo>
                  <a:pt x="632" y="241"/>
                </a:lnTo>
                <a:lnTo>
                  <a:pt x="648" y="230"/>
                </a:lnTo>
                <a:lnTo>
                  <a:pt x="663" y="238"/>
                </a:lnTo>
                <a:lnTo>
                  <a:pt x="677" y="196"/>
                </a:lnTo>
                <a:lnTo>
                  <a:pt x="692" y="110"/>
                </a:lnTo>
                <a:lnTo>
                  <a:pt x="706" y="224"/>
                </a:lnTo>
                <a:lnTo>
                  <a:pt x="721" y="153"/>
                </a:lnTo>
                <a:lnTo>
                  <a:pt x="737" y="146"/>
                </a:lnTo>
                <a:lnTo>
                  <a:pt x="750" y="163"/>
                </a:lnTo>
                <a:lnTo>
                  <a:pt x="766" y="251"/>
                </a:lnTo>
                <a:lnTo>
                  <a:pt x="780" y="310"/>
                </a:lnTo>
                <a:lnTo>
                  <a:pt x="795" y="270"/>
                </a:lnTo>
                <a:lnTo>
                  <a:pt x="809" y="383"/>
                </a:lnTo>
                <a:lnTo>
                  <a:pt x="824" y="300"/>
                </a:lnTo>
                <a:lnTo>
                  <a:pt x="839" y="308"/>
                </a:lnTo>
                <a:lnTo>
                  <a:pt x="853" y="158"/>
                </a:lnTo>
                <a:lnTo>
                  <a:pt x="868" y="366"/>
                </a:lnTo>
                <a:lnTo>
                  <a:pt x="882" y="261"/>
                </a:lnTo>
                <a:lnTo>
                  <a:pt x="897" y="491"/>
                </a:lnTo>
                <a:lnTo>
                  <a:pt x="913" y="284"/>
                </a:lnTo>
                <a:lnTo>
                  <a:pt x="927" y="241"/>
                </a:lnTo>
                <a:lnTo>
                  <a:pt x="942" y="402"/>
                </a:lnTo>
                <a:lnTo>
                  <a:pt x="956" y="343"/>
                </a:lnTo>
                <a:lnTo>
                  <a:pt x="971" y="435"/>
                </a:lnTo>
                <a:lnTo>
                  <a:pt x="986" y="507"/>
                </a:lnTo>
                <a:lnTo>
                  <a:pt x="1000" y="520"/>
                </a:lnTo>
                <a:lnTo>
                  <a:pt x="1015" y="425"/>
                </a:lnTo>
                <a:lnTo>
                  <a:pt x="1029" y="405"/>
                </a:lnTo>
                <a:lnTo>
                  <a:pt x="1045" y="504"/>
                </a:lnTo>
                <a:lnTo>
                  <a:pt x="1058" y="544"/>
                </a:lnTo>
                <a:lnTo>
                  <a:pt x="1074" y="388"/>
                </a:lnTo>
                <a:lnTo>
                  <a:pt x="1089" y="451"/>
                </a:lnTo>
                <a:lnTo>
                  <a:pt x="1103" y="454"/>
                </a:lnTo>
                <a:lnTo>
                  <a:pt x="1118" y="385"/>
                </a:lnTo>
                <a:lnTo>
                  <a:pt x="1132" y="501"/>
                </a:lnTo>
                <a:lnTo>
                  <a:pt x="1147" y="368"/>
                </a:lnTo>
                <a:lnTo>
                  <a:pt x="1163" y="313"/>
                </a:lnTo>
                <a:lnTo>
                  <a:pt x="1176" y="270"/>
                </a:lnTo>
                <a:lnTo>
                  <a:pt x="1192" y="189"/>
                </a:lnTo>
                <a:lnTo>
                  <a:pt x="1205" y="141"/>
                </a:lnTo>
                <a:lnTo>
                  <a:pt x="1221" y="161"/>
                </a:lnTo>
                <a:lnTo>
                  <a:pt x="1236" y="117"/>
                </a:lnTo>
                <a:lnTo>
                  <a:pt x="1250" y="80"/>
                </a:lnTo>
                <a:lnTo>
                  <a:pt x="1265" y="0"/>
                </a:lnTo>
                <a:lnTo>
                  <a:pt x="1279" y="71"/>
                </a:lnTo>
                <a:lnTo>
                  <a:pt x="1294" y="147"/>
                </a:lnTo>
                <a:lnTo>
                  <a:pt x="1310" y="126"/>
                </a:lnTo>
                <a:lnTo>
                  <a:pt x="1323" y="199"/>
                </a:lnTo>
                <a:lnTo>
                  <a:pt x="1339" y="160"/>
                </a:lnTo>
                <a:lnTo>
                  <a:pt x="1353" y="84"/>
                </a:lnTo>
                <a:lnTo>
                  <a:pt x="1368" y="181"/>
                </a:lnTo>
                <a:lnTo>
                  <a:pt x="1382" y="133"/>
                </a:lnTo>
                <a:lnTo>
                  <a:pt x="1397" y="72"/>
                </a:lnTo>
                <a:lnTo>
                  <a:pt x="1412" y="114"/>
                </a:lnTo>
                <a:lnTo>
                  <a:pt x="1426" y="259"/>
                </a:lnTo>
                <a:lnTo>
                  <a:pt x="1441" y="297"/>
                </a:lnTo>
                <a:lnTo>
                  <a:pt x="1455" y="107"/>
                </a:lnTo>
                <a:lnTo>
                  <a:pt x="1470" y="221"/>
                </a:lnTo>
                <a:lnTo>
                  <a:pt x="1486" y="239"/>
                </a:lnTo>
                <a:lnTo>
                  <a:pt x="1500" y="313"/>
                </a:lnTo>
                <a:lnTo>
                  <a:pt x="1515" y="255"/>
                </a:lnTo>
                <a:lnTo>
                  <a:pt x="1529" y="192"/>
                </a:lnTo>
                <a:lnTo>
                  <a:pt x="1544" y="118"/>
                </a:lnTo>
                <a:lnTo>
                  <a:pt x="1559" y="222"/>
                </a:lnTo>
                <a:lnTo>
                  <a:pt x="1573" y="196"/>
                </a:lnTo>
                <a:lnTo>
                  <a:pt x="1588" y="247"/>
                </a:lnTo>
                <a:lnTo>
                  <a:pt x="1602" y="170"/>
                </a:lnTo>
                <a:lnTo>
                  <a:pt x="1618" y="273"/>
                </a:lnTo>
                <a:lnTo>
                  <a:pt x="1631" y="331"/>
                </a:lnTo>
                <a:lnTo>
                  <a:pt x="1647" y="368"/>
                </a:lnTo>
                <a:lnTo>
                  <a:pt x="1662" y="392"/>
                </a:lnTo>
                <a:lnTo>
                  <a:pt x="1676" y="328"/>
                </a:lnTo>
                <a:lnTo>
                  <a:pt x="1691" y="343"/>
                </a:lnTo>
                <a:lnTo>
                  <a:pt x="1705" y="429"/>
                </a:lnTo>
                <a:lnTo>
                  <a:pt x="1720" y="423"/>
                </a:lnTo>
                <a:lnTo>
                  <a:pt x="1736" y="437"/>
                </a:lnTo>
                <a:lnTo>
                  <a:pt x="1749" y="230"/>
                </a:lnTo>
                <a:lnTo>
                  <a:pt x="1765" y="115"/>
                </a:lnTo>
                <a:lnTo>
                  <a:pt x="1778" y="331"/>
                </a:lnTo>
                <a:lnTo>
                  <a:pt x="1794" y="319"/>
                </a:lnTo>
                <a:lnTo>
                  <a:pt x="1809" y="238"/>
                </a:lnTo>
                <a:lnTo>
                  <a:pt x="1823" y="236"/>
                </a:lnTo>
                <a:lnTo>
                  <a:pt x="1838" y="376"/>
                </a:lnTo>
                <a:lnTo>
                  <a:pt x="1852" y="362"/>
                </a:lnTo>
                <a:lnTo>
                  <a:pt x="1867" y="373"/>
                </a:lnTo>
                <a:lnTo>
                  <a:pt x="1883" y="414"/>
                </a:lnTo>
                <a:lnTo>
                  <a:pt x="1896" y="461"/>
                </a:lnTo>
                <a:lnTo>
                  <a:pt x="1912" y="556"/>
                </a:lnTo>
                <a:lnTo>
                  <a:pt x="1925" y="484"/>
                </a:lnTo>
                <a:lnTo>
                  <a:pt x="1941" y="596"/>
                </a:lnTo>
                <a:lnTo>
                  <a:pt x="1955" y="483"/>
                </a:lnTo>
                <a:lnTo>
                  <a:pt x="1970" y="449"/>
                </a:lnTo>
                <a:lnTo>
                  <a:pt x="1985" y="541"/>
                </a:lnTo>
                <a:lnTo>
                  <a:pt x="1999" y="438"/>
                </a:lnTo>
                <a:lnTo>
                  <a:pt x="2014" y="438"/>
                </a:lnTo>
                <a:lnTo>
                  <a:pt x="2014" y="1316"/>
                </a:lnTo>
                <a:lnTo>
                  <a:pt x="2028" y="1267"/>
                </a:lnTo>
                <a:lnTo>
                  <a:pt x="2043" y="1298"/>
                </a:lnTo>
                <a:lnTo>
                  <a:pt x="2059" y="1329"/>
                </a:lnTo>
                <a:lnTo>
                  <a:pt x="2073" y="1292"/>
                </a:lnTo>
                <a:lnTo>
                  <a:pt x="2088" y="1293"/>
                </a:lnTo>
                <a:lnTo>
                  <a:pt x="2102" y="1390"/>
                </a:lnTo>
                <a:lnTo>
                  <a:pt x="2117" y="1290"/>
                </a:lnTo>
                <a:lnTo>
                  <a:pt x="2132" y="1096"/>
                </a:lnTo>
                <a:lnTo>
                  <a:pt x="2146" y="1094"/>
                </a:lnTo>
                <a:lnTo>
                  <a:pt x="2161" y="1189"/>
                </a:lnTo>
                <a:lnTo>
                  <a:pt x="2175" y="1318"/>
                </a:lnTo>
                <a:lnTo>
                  <a:pt x="2191" y="1284"/>
                </a:lnTo>
                <a:lnTo>
                  <a:pt x="2206" y="1237"/>
                </a:lnTo>
                <a:lnTo>
                  <a:pt x="2220" y="1335"/>
                </a:lnTo>
                <a:lnTo>
                  <a:pt x="2235" y="1312"/>
                </a:lnTo>
                <a:lnTo>
                  <a:pt x="2249" y="1177"/>
                </a:lnTo>
                <a:lnTo>
                  <a:pt x="2264" y="1278"/>
                </a:lnTo>
                <a:lnTo>
                  <a:pt x="2279" y="1198"/>
                </a:lnTo>
                <a:lnTo>
                  <a:pt x="2295" y="1182"/>
                </a:lnTo>
                <a:lnTo>
                  <a:pt x="2310" y="1251"/>
                </a:lnTo>
                <a:lnTo>
                  <a:pt x="2324" y="1293"/>
                </a:lnTo>
                <a:lnTo>
                  <a:pt x="2339" y="1237"/>
                </a:lnTo>
                <a:lnTo>
                  <a:pt x="2353" y="1231"/>
                </a:lnTo>
                <a:lnTo>
                  <a:pt x="2353" y="1206"/>
                </a:lnTo>
                <a:lnTo>
                  <a:pt x="2368" y="1224"/>
                </a:lnTo>
                <a:lnTo>
                  <a:pt x="2384" y="1117"/>
                </a:lnTo>
                <a:lnTo>
                  <a:pt x="2397" y="1229"/>
                </a:lnTo>
                <a:lnTo>
                  <a:pt x="2413" y="1111"/>
                </a:lnTo>
                <a:lnTo>
                  <a:pt x="2426" y="1123"/>
                </a:lnTo>
                <a:lnTo>
                  <a:pt x="2442" y="1151"/>
                </a:lnTo>
                <a:lnTo>
                  <a:pt x="2457" y="1238"/>
                </a:lnTo>
                <a:lnTo>
                  <a:pt x="2471" y="1085"/>
                </a:lnTo>
                <a:lnTo>
                  <a:pt x="2486" y="1217"/>
                </a:lnTo>
                <a:lnTo>
                  <a:pt x="2500" y="1094"/>
                </a:lnTo>
                <a:lnTo>
                  <a:pt x="2515" y="1191"/>
                </a:lnTo>
                <a:lnTo>
                  <a:pt x="2529" y="987"/>
                </a:lnTo>
                <a:lnTo>
                  <a:pt x="2544" y="1044"/>
                </a:lnTo>
                <a:lnTo>
                  <a:pt x="2560" y="1231"/>
                </a:lnTo>
                <a:lnTo>
                  <a:pt x="2574" y="1139"/>
                </a:lnTo>
                <a:lnTo>
                  <a:pt x="2589" y="1021"/>
                </a:lnTo>
                <a:lnTo>
                  <a:pt x="2603" y="1159"/>
                </a:lnTo>
                <a:lnTo>
                  <a:pt x="2618" y="1088"/>
                </a:lnTo>
                <a:lnTo>
                  <a:pt x="2633" y="1053"/>
                </a:lnTo>
                <a:lnTo>
                  <a:pt x="2647" y="1201"/>
                </a:lnTo>
                <a:lnTo>
                  <a:pt x="2662" y="1057"/>
                </a:lnTo>
                <a:lnTo>
                  <a:pt x="2676" y="1094"/>
                </a:lnTo>
                <a:lnTo>
                  <a:pt x="2692" y="1013"/>
                </a:lnTo>
                <a:lnTo>
                  <a:pt x="2707" y="996"/>
                </a:lnTo>
                <a:lnTo>
                  <a:pt x="2721" y="849"/>
                </a:lnTo>
                <a:lnTo>
                  <a:pt x="2736" y="883"/>
                </a:lnTo>
                <a:lnTo>
                  <a:pt x="2750" y="910"/>
                </a:lnTo>
                <a:lnTo>
                  <a:pt x="2765" y="1002"/>
                </a:lnTo>
                <a:lnTo>
                  <a:pt x="2780" y="811"/>
                </a:lnTo>
                <a:lnTo>
                  <a:pt x="2794" y="878"/>
                </a:lnTo>
                <a:lnTo>
                  <a:pt x="2810" y="760"/>
                </a:lnTo>
                <a:lnTo>
                  <a:pt x="2823" y="829"/>
                </a:lnTo>
                <a:lnTo>
                  <a:pt x="2839" y="691"/>
                </a:lnTo>
                <a:lnTo>
                  <a:pt x="2852" y="714"/>
                </a:lnTo>
                <a:lnTo>
                  <a:pt x="2868" y="670"/>
                </a:lnTo>
                <a:lnTo>
                  <a:pt x="2883" y="723"/>
                </a:lnTo>
                <a:lnTo>
                  <a:pt x="2897" y="601"/>
                </a:lnTo>
                <a:lnTo>
                  <a:pt x="2912" y="555"/>
                </a:lnTo>
              </a:path>
            </a:pathLst>
          </a:custGeom>
          <a:noFill/>
          <a:ln w="952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47" name="Freeform 1047"/>
          <p:cNvSpPr>
            <a:spLocks/>
          </p:cNvSpPr>
          <p:nvPr/>
        </p:nvSpPr>
        <p:spPr bwMode="auto">
          <a:xfrm>
            <a:off x="1041400" y="2438400"/>
            <a:ext cx="7496175" cy="2970213"/>
          </a:xfrm>
          <a:custGeom>
            <a:avLst/>
            <a:gdLst>
              <a:gd name="T0" fmla="*/ 44 w 2912"/>
              <a:gd name="T1" fmla="*/ 262 h 1196"/>
              <a:gd name="T2" fmla="*/ 102 w 2912"/>
              <a:gd name="T3" fmla="*/ 254 h 1196"/>
              <a:gd name="T4" fmla="*/ 161 w 2912"/>
              <a:gd name="T5" fmla="*/ 243 h 1196"/>
              <a:gd name="T6" fmla="*/ 220 w 2912"/>
              <a:gd name="T7" fmla="*/ 266 h 1196"/>
              <a:gd name="T8" fmla="*/ 279 w 2912"/>
              <a:gd name="T9" fmla="*/ 280 h 1196"/>
              <a:gd name="T10" fmla="*/ 338 w 2912"/>
              <a:gd name="T11" fmla="*/ 308 h 1196"/>
              <a:gd name="T12" fmla="*/ 396 w 2912"/>
              <a:gd name="T13" fmla="*/ 344 h 1196"/>
              <a:gd name="T14" fmla="*/ 455 w 2912"/>
              <a:gd name="T15" fmla="*/ 346 h 1196"/>
              <a:gd name="T16" fmla="*/ 514 w 2912"/>
              <a:gd name="T17" fmla="*/ 323 h 1196"/>
              <a:gd name="T18" fmla="*/ 573 w 2912"/>
              <a:gd name="T19" fmla="*/ 211 h 1196"/>
              <a:gd name="T20" fmla="*/ 632 w 2912"/>
              <a:gd name="T21" fmla="*/ 105 h 1196"/>
              <a:gd name="T22" fmla="*/ 692 w 2912"/>
              <a:gd name="T23" fmla="*/ 81 h 1196"/>
              <a:gd name="T24" fmla="*/ 750 w 2912"/>
              <a:gd name="T25" fmla="*/ 118 h 1196"/>
              <a:gd name="T26" fmla="*/ 809 w 2912"/>
              <a:gd name="T27" fmla="*/ 164 h 1196"/>
              <a:gd name="T28" fmla="*/ 868 w 2912"/>
              <a:gd name="T29" fmla="*/ 205 h 1196"/>
              <a:gd name="T30" fmla="*/ 927 w 2912"/>
              <a:gd name="T31" fmla="*/ 271 h 1196"/>
              <a:gd name="T32" fmla="*/ 986 w 2912"/>
              <a:gd name="T33" fmla="*/ 318 h 1196"/>
              <a:gd name="T34" fmla="*/ 1045 w 2912"/>
              <a:gd name="T35" fmla="*/ 344 h 1196"/>
              <a:gd name="T36" fmla="*/ 1103 w 2912"/>
              <a:gd name="T37" fmla="*/ 303 h 1196"/>
              <a:gd name="T38" fmla="*/ 1163 w 2912"/>
              <a:gd name="T39" fmla="*/ 179 h 1196"/>
              <a:gd name="T40" fmla="*/ 1221 w 2912"/>
              <a:gd name="T41" fmla="*/ 18 h 1196"/>
              <a:gd name="T42" fmla="*/ 1279 w 2912"/>
              <a:gd name="T43" fmla="*/ 0 h 1196"/>
              <a:gd name="T44" fmla="*/ 1339 w 2912"/>
              <a:gd name="T45" fmla="*/ 15 h 1196"/>
              <a:gd name="T46" fmla="*/ 1397 w 2912"/>
              <a:gd name="T47" fmla="*/ 49 h 1196"/>
              <a:gd name="T48" fmla="*/ 1455 w 2912"/>
              <a:gd name="T49" fmla="*/ 93 h 1196"/>
              <a:gd name="T50" fmla="*/ 1515 w 2912"/>
              <a:gd name="T51" fmla="*/ 98 h 1196"/>
              <a:gd name="T52" fmla="*/ 1573 w 2912"/>
              <a:gd name="T53" fmla="*/ 124 h 1196"/>
              <a:gd name="T54" fmla="*/ 1631 w 2912"/>
              <a:gd name="T55" fmla="*/ 194 h 1196"/>
              <a:gd name="T56" fmla="*/ 1691 w 2912"/>
              <a:gd name="T57" fmla="*/ 226 h 1196"/>
              <a:gd name="T58" fmla="*/ 1749 w 2912"/>
              <a:gd name="T59" fmla="*/ 180 h 1196"/>
              <a:gd name="T60" fmla="*/ 1809 w 2912"/>
              <a:gd name="T61" fmla="*/ 170 h 1196"/>
              <a:gd name="T62" fmla="*/ 1867 w 2912"/>
              <a:gd name="T63" fmla="*/ 295 h 1196"/>
              <a:gd name="T64" fmla="*/ 1925 w 2912"/>
              <a:gd name="T65" fmla="*/ 366 h 1196"/>
              <a:gd name="T66" fmla="*/ 1985 w 2912"/>
              <a:gd name="T67" fmla="*/ 367 h 1196"/>
              <a:gd name="T68" fmla="*/ 2028 w 2912"/>
              <a:gd name="T69" fmla="*/ 1196 h 1196"/>
              <a:gd name="T70" fmla="*/ 2088 w 2912"/>
              <a:gd name="T71" fmla="*/ 1140 h 1196"/>
              <a:gd name="T72" fmla="*/ 2146 w 2912"/>
              <a:gd name="T73" fmla="*/ 1138 h 1196"/>
              <a:gd name="T74" fmla="*/ 2206 w 2912"/>
              <a:gd name="T75" fmla="*/ 1129 h 1196"/>
              <a:gd name="T76" fmla="*/ 2264 w 2912"/>
              <a:gd name="T77" fmla="*/ 1137 h 1196"/>
              <a:gd name="T78" fmla="*/ 2324 w 2912"/>
              <a:gd name="T79" fmla="*/ 1107 h 1196"/>
              <a:gd name="T80" fmla="*/ 2368 w 2912"/>
              <a:gd name="T81" fmla="*/ 1078 h 1196"/>
              <a:gd name="T82" fmla="*/ 2426 w 2912"/>
              <a:gd name="T83" fmla="*/ 1045 h 1196"/>
              <a:gd name="T84" fmla="*/ 2486 w 2912"/>
              <a:gd name="T85" fmla="*/ 1022 h 1196"/>
              <a:gd name="T86" fmla="*/ 2544 w 2912"/>
              <a:gd name="T87" fmla="*/ 1003 h 1196"/>
              <a:gd name="T88" fmla="*/ 2603 w 2912"/>
              <a:gd name="T89" fmla="*/ 994 h 1196"/>
              <a:gd name="T90" fmla="*/ 2662 w 2912"/>
              <a:gd name="T91" fmla="*/ 925 h 1196"/>
              <a:gd name="T92" fmla="*/ 2721 w 2912"/>
              <a:gd name="T93" fmla="*/ 836 h 1196"/>
              <a:gd name="T94" fmla="*/ 2780 w 2912"/>
              <a:gd name="T95" fmla="*/ 718 h 1196"/>
              <a:gd name="T96" fmla="*/ 2839 w 2912"/>
              <a:gd name="T97" fmla="*/ 609 h 1196"/>
              <a:gd name="T98" fmla="*/ 2897 w 2912"/>
              <a:gd name="T99" fmla="*/ 533 h 1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912" h="1196">
                <a:moveTo>
                  <a:pt x="0" y="220"/>
                </a:moveTo>
                <a:lnTo>
                  <a:pt x="15" y="283"/>
                </a:lnTo>
                <a:lnTo>
                  <a:pt x="29" y="274"/>
                </a:lnTo>
                <a:lnTo>
                  <a:pt x="44" y="262"/>
                </a:lnTo>
                <a:lnTo>
                  <a:pt x="58" y="260"/>
                </a:lnTo>
                <a:lnTo>
                  <a:pt x="73" y="251"/>
                </a:lnTo>
                <a:lnTo>
                  <a:pt x="89" y="240"/>
                </a:lnTo>
                <a:lnTo>
                  <a:pt x="102" y="254"/>
                </a:lnTo>
                <a:lnTo>
                  <a:pt x="118" y="252"/>
                </a:lnTo>
                <a:lnTo>
                  <a:pt x="131" y="257"/>
                </a:lnTo>
                <a:lnTo>
                  <a:pt x="147" y="245"/>
                </a:lnTo>
                <a:lnTo>
                  <a:pt x="161" y="243"/>
                </a:lnTo>
                <a:lnTo>
                  <a:pt x="176" y="263"/>
                </a:lnTo>
                <a:lnTo>
                  <a:pt x="191" y="269"/>
                </a:lnTo>
                <a:lnTo>
                  <a:pt x="205" y="268"/>
                </a:lnTo>
                <a:lnTo>
                  <a:pt x="220" y="266"/>
                </a:lnTo>
                <a:lnTo>
                  <a:pt x="234" y="274"/>
                </a:lnTo>
                <a:lnTo>
                  <a:pt x="249" y="271"/>
                </a:lnTo>
                <a:lnTo>
                  <a:pt x="265" y="278"/>
                </a:lnTo>
                <a:lnTo>
                  <a:pt x="279" y="280"/>
                </a:lnTo>
                <a:lnTo>
                  <a:pt x="294" y="301"/>
                </a:lnTo>
                <a:lnTo>
                  <a:pt x="308" y="309"/>
                </a:lnTo>
                <a:lnTo>
                  <a:pt x="323" y="309"/>
                </a:lnTo>
                <a:lnTo>
                  <a:pt x="338" y="308"/>
                </a:lnTo>
                <a:lnTo>
                  <a:pt x="352" y="332"/>
                </a:lnTo>
                <a:lnTo>
                  <a:pt x="367" y="329"/>
                </a:lnTo>
                <a:lnTo>
                  <a:pt x="381" y="327"/>
                </a:lnTo>
                <a:lnTo>
                  <a:pt x="396" y="344"/>
                </a:lnTo>
                <a:lnTo>
                  <a:pt x="412" y="355"/>
                </a:lnTo>
                <a:lnTo>
                  <a:pt x="426" y="355"/>
                </a:lnTo>
                <a:lnTo>
                  <a:pt x="441" y="347"/>
                </a:lnTo>
                <a:lnTo>
                  <a:pt x="455" y="346"/>
                </a:lnTo>
                <a:lnTo>
                  <a:pt x="470" y="349"/>
                </a:lnTo>
                <a:lnTo>
                  <a:pt x="484" y="337"/>
                </a:lnTo>
                <a:lnTo>
                  <a:pt x="499" y="327"/>
                </a:lnTo>
                <a:lnTo>
                  <a:pt x="514" y="323"/>
                </a:lnTo>
                <a:lnTo>
                  <a:pt x="528" y="306"/>
                </a:lnTo>
                <a:lnTo>
                  <a:pt x="544" y="268"/>
                </a:lnTo>
                <a:lnTo>
                  <a:pt x="557" y="231"/>
                </a:lnTo>
                <a:lnTo>
                  <a:pt x="573" y="211"/>
                </a:lnTo>
                <a:lnTo>
                  <a:pt x="588" y="196"/>
                </a:lnTo>
                <a:lnTo>
                  <a:pt x="602" y="148"/>
                </a:lnTo>
                <a:lnTo>
                  <a:pt x="619" y="125"/>
                </a:lnTo>
                <a:lnTo>
                  <a:pt x="632" y="105"/>
                </a:lnTo>
                <a:lnTo>
                  <a:pt x="648" y="85"/>
                </a:lnTo>
                <a:lnTo>
                  <a:pt x="663" y="73"/>
                </a:lnTo>
                <a:lnTo>
                  <a:pt x="677" y="75"/>
                </a:lnTo>
                <a:lnTo>
                  <a:pt x="692" y="81"/>
                </a:lnTo>
                <a:lnTo>
                  <a:pt x="706" y="88"/>
                </a:lnTo>
                <a:lnTo>
                  <a:pt x="721" y="91"/>
                </a:lnTo>
                <a:lnTo>
                  <a:pt x="737" y="107"/>
                </a:lnTo>
                <a:lnTo>
                  <a:pt x="750" y="118"/>
                </a:lnTo>
                <a:lnTo>
                  <a:pt x="766" y="137"/>
                </a:lnTo>
                <a:lnTo>
                  <a:pt x="780" y="130"/>
                </a:lnTo>
                <a:lnTo>
                  <a:pt x="795" y="151"/>
                </a:lnTo>
                <a:lnTo>
                  <a:pt x="809" y="164"/>
                </a:lnTo>
                <a:lnTo>
                  <a:pt x="824" y="196"/>
                </a:lnTo>
                <a:lnTo>
                  <a:pt x="839" y="199"/>
                </a:lnTo>
                <a:lnTo>
                  <a:pt x="853" y="193"/>
                </a:lnTo>
                <a:lnTo>
                  <a:pt x="868" y="205"/>
                </a:lnTo>
                <a:lnTo>
                  <a:pt x="882" y="202"/>
                </a:lnTo>
                <a:lnTo>
                  <a:pt x="897" y="214"/>
                </a:lnTo>
                <a:lnTo>
                  <a:pt x="913" y="234"/>
                </a:lnTo>
                <a:lnTo>
                  <a:pt x="927" y="271"/>
                </a:lnTo>
                <a:lnTo>
                  <a:pt x="942" y="277"/>
                </a:lnTo>
                <a:lnTo>
                  <a:pt x="956" y="291"/>
                </a:lnTo>
                <a:lnTo>
                  <a:pt x="971" y="292"/>
                </a:lnTo>
                <a:lnTo>
                  <a:pt x="986" y="318"/>
                </a:lnTo>
                <a:lnTo>
                  <a:pt x="1000" y="334"/>
                </a:lnTo>
                <a:lnTo>
                  <a:pt x="1015" y="338"/>
                </a:lnTo>
                <a:lnTo>
                  <a:pt x="1029" y="349"/>
                </a:lnTo>
                <a:lnTo>
                  <a:pt x="1045" y="344"/>
                </a:lnTo>
                <a:lnTo>
                  <a:pt x="1058" y="343"/>
                </a:lnTo>
                <a:lnTo>
                  <a:pt x="1074" y="329"/>
                </a:lnTo>
                <a:lnTo>
                  <a:pt x="1089" y="317"/>
                </a:lnTo>
                <a:lnTo>
                  <a:pt x="1103" y="303"/>
                </a:lnTo>
                <a:lnTo>
                  <a:pt x="1118" y="268"/>
                </a:lnTo>
                <a:lnTo>
                  <a:pt x="1132" y="232"/>
                </a:lnTo>
                <a:lnTo>
                  <a:pt x="1147" y="208"/>
                </a:lnTo>
                <a:lnTo>
                  <a:pt x="1163" y="179"/>
                </a:lnTo>
                <a:lnTo>
                  <a:pt x="1176" y="145"/>
                </a:lnTo>
                <a:lnTo>
                  <a:pt x="1192" y="64"/>
                </a:lnTo>
                <a:lnTo>
                  <a:pt x="1205" y="35"/>
                </a:lnTo>
                <a:lnTo>
                  <a:pt x="1221" y="18"/>
                </a:lnTo>
                <a:lnTo>
                  <a:pt x="1236" y="3"/>
                </a:lnTo>
                <a:lnTo>
                  <a:pt x="1250" y="9"/>
                </a:lnTo>
                <a:lnTo>
                  <a:pt x="1265" y="6"/>
                </a:lnTo>
                <a:lnTo>
                  <a:pt x="1279" y="0"/>
                </a:lnTo>
                <a:lnTo>
                  <a:pt x="1294" y="3"/>
                </a:lnTo>
                <a:lnTo>
                  <a:pt x="1310" y="4"/>
                </a:lnTo>
                <a:lnTo>
                  <a:pt x="1323" y="3"/>
                </a:lnTo>
                <a:lnTo>
                  <a:pt x="1339" y="15"/>
                </a:lnTo>
                <a:lnTo>
                  <a:pt x="1353" y="33"/>
                </a:lnTo>
                <a:lnTo>
                  <a:pt x="1368" y="49"/>
                </a:lnTo>
                <a:lnTo>
                  <a:pt x="1382" y="47"/>
                </a:lnTo>
                <a:lnTo>
                  <a:pt x="1397" y="49"/>
                </a:lnTo>
                <a:lnTo>
                  <a:pt x="1412" y="56"/>
                </a:lnTo>
                <a:lnTo>
                  <a:pt x="1426" y="79"/>
                </a:lnTo>
                <a:lnTo>
                  <a:pt x="1441" y="87"/>
                </a:lnTo>
                <a:lnTo>
                  <a:pt x="1455" y="93"/>
                </a:lnTo>
                <a:lnTo>
                  <a:pt x="1470" y="98"/>
                </a:lnTo>
                <a:lnTo>
                  <a:pt x="1486" y="108"/>
                </a:lnTo>
                <a:lnTo>
                  <a:pt x="1500" y="102"/>
                </a:lnTo>
                <a:lnTo>
                  <a:pt x="1515" y="98"/>
                </a:lnTo>
                <a:lnTo>
                  <a:pt x="1529" y="104"/>
                </a:lnTo>
                <a:lnTo>
                  <a:pt x="1544" y="108"/>
                </a:lnTo>
                <a:lnTo>
                  <a:pt x="1559" y="118"/>
                </a:lnTo>
                <a:lnTo>
                  <a:pt x="1573" y="124"/>
                </a:lnTo>
                <a:lnTo>
                  <a:pt x="1588" y="137"/>
                </a:lnTo>
                <a:lnTo>
                  <a:pt x="1602" y="151"/>
                </a:lnTo>
                <a:lnTo>
                  <a:pt x="1618" y="173"/>
                </a:lnTo>
                <a:lnTo>
                  <a:pt x="1631" y="194"/>
                </a:lnTo>
                <a:lnTo>
                  <a:pt x="1647" y="217"/>
                </a:lnTo>
                <a:lnTo>
                  <a:pt x="1662" y="236"/>
                </a:lnTo>
                <a:lnTo>
                  <a:pt x="1676" y="242"/>
                </a:lnTo>
                <a:lnTo>
                  <a:pt x="1691" y="226"/>
                </a:lnTo>
                <a:lnTo>
                  <a:pt x="1705" y="200"/>
                </a:lnTo>
                <a:lnTo>
                  <a:pt x="1720" y="197"/>
                </a:lnTo>
                <a:lnTo>
                  <a:pt x="1736" y="190"/>
                </a:lnTo>
                <a:lnTo>
                  <a:pt x="1749" y="180"/>
                </a:lnTo>
                <a:lnTo>
                  <a:pt x="1765" y="170"/>
                </a:lnTo>
                <a:lnTo>
                  <a:pt x="1778" y="157"/>
                </a:lnTo>
                <a:lnTo>
                  <a:pt x="1794" y="151"/>
                </a:lnTo>
                <a:lnTo>
                  <a:pt x="1809" y="170"/>
                </a:lnTo>
                <a:lnTo>
                  <a:pt x="1823" y="205"/>
                </a:lnTo>
                <a:lnTo>
                  <a:pt x="1838" y="252"/>
                </a:lnTo>
                <a:lnTo>
                  <a:pt x="1852" y="268"/>
                </a:lnTo>
                <a:lnTo>
                  <a:pt x="1867" y="295"/>
                </a:lnTo>
                <a:lnTo>
                  <a:pt x="1883" y="320"/>
                </a:lnTo>
                <a:lnTo>
                  <a:pt x="1896" y="341"/>
                </a:lnTo>
                <a:lnTo>
                  <a:pt x="1912" y="358"/>
                </a:lnTo>
                <a:lnTo>
                  <a:pt x="1925" y="366"/>
                </a:lnTo>
                <a:lnTo>
                  <a:pt x="1941" y="367"/>
                </a:lnTo>
                <a:lnTo>
                  <a:pt x="1955" y="375"/>
                </a:lnTo>
                <a:lnTo>
                  <a:pt x="1970" y="375"/>
                </a:lnTo>
                <a:lnTo>
                  <a:pt x="1985" y="367"/>
                </a:lnTo>
                <a:lnTo>
                  <a:pt x="1999" y="361"/>
                </a:lnTo>
                <a:lnTo>
                  <a:pt x="2014" y="361"/>
                </a:lnTo>
                <a:lnTo>
                  <a:pt x="2014" y="1190"/>
                </a:lnTo>
                <a:lnTo>
                  <a:pt x="2028" y="1196"/>
                </a:lnTo>
                <a:lnTo>
                  <a:pt x="2043" y="1196"/>
                </a:lnTo>
                <a:lnTo>
                  <a:pt x="2059" y="1183"/>
                </a:lnTo>
                <a:lnTo>
                  <a:pt x="2073" y="1153"/>
                </a:lnTo>
                <a:lnTo>
                  <a:pt x="2088" y="1140"/>
                </a:lnTo>
                <a:lnTo>
                  <a:pt x="2102" y="1146"/>
                </a:lnTo>
                <a:lnTo>
                  <a:pt x="2117" y="1144"/>
                </a:lnTo>
                <a:lnTo>
                  <a:pt x="2132" y="1135"/>
                </a:lnTo>
                <a:lnTo>
                  <a:pt x="2146" y="1138"/>
                </a:lnTo>
                <a:lnTo>
                  <a:pt x="2161" y="1141"/>
                </a:lnTo>
                <a:lnTo>
                  <a:pt x="2175" y="1120"/>
                </a:lnTo>
                <a:lnTo>
                  <a:pt x="2191" y="1118"/>
                </a:lnTo>
                <a:lnTo>
                  <a:pt x="2206" y="1129"/>
                </a:lnTo>
                <a:lnTo>
                  <a:pt x="2220" y="1137"/>
                </a:lnTo>
                <a:lnTo>
                  <a:pt x="2235" y="1143"/>
                </a:lnTo>
                <a:lnTo>
                  <a:pt x="2249" y="1141"/>
                </a:lnTo>
                <a:lnTo>
                  <a:pt x="2264" y="1137"/>
                </a:lnTo>
                <a:lnTo>
                  <a:pt x="2279" y="1135"/>
                </a:lnTo>
                <a:lnTo>
                  <a:pt x="2295" y="1123"/>
                </a:lnTo>
                <a:lnTo>
                  <a:pt x="2310" y="1114"/>
                </a:lnTo>
                <a:lnTo>
                  <a:pt x="2324" y="1107"/>
                </a:lnTo>
                <a:lnTo>
                  <a:pt x="2339" y="1103"/>
                </a:lnTo>
                <a:lnTo>
                  <a:pt x="2353" y="1094"/>
                </a:lnTo>
                <a:lnTo>
                  <a:pt x="2353" y="1089"/>
                </a:lnTo>
                <a:lnTo>
                  <a:pt x="2368" y="1078"/>
                </a:lnTo>
                <a:lnTo>
                  <a:pt x="2384" y="1072"/>
                </a:lnTo>
                <a:lnTo>
                  <a:pt x="2397" y="1058"/>
                </a:lnTo>
                <a:lnTo>
                  <a:pt x="2413" y="1057"/>
                </a:lnTo>
                <a:lnTo>
                  <a:pt x="2426" y="1045"/>
                </a:lnTo>
                <a:lnTo>
                  <a:pt x="2442" y="1042"/>
                </a:lnTo>
                <a:lnTo>
                  <a:pt x="2457" y="1029"/>
                </a:lnTo>
                <a:lnTo>
                  <a:pt x="2471" y="1011"/>
                </a:lnTo>
                <a:lnTo>
                  <a:pt x="2486" y="1022"/>
                </a:lnTo>
                <a:lnTo>
                  <a:pt x="2500" y="1023"/>
                </a:lnTo>
                <a:lnTo>
                  <a:pt x="2515" y="1011"/>
                </a:lnTo>
                <a:lnTo>
                  <a:pt x="2529" y="1003"/>
                </a:lnTo>
                <a:lnTo>
                  <a:pt x="2544" y="1003"/>
                </a:lnTo>
                <a:lnTo>
                  <a:pt x="2560" y="986"/>
                </a:lnTo>
                <a:lnTo>
                  <a:pt x="2574" y="997"/>
                </a:lnTo>
                <a:lnTo>
                  <a:pt x="2589" y="985"/>
                </a:lnTo>
                <a:lnTo>
                  <a:pt x="2603" y="994"/>
                </a:lnTo>
                <a:lnTo>
                  <a:pt x="2618" y="991"/>
                </a:lnTo>
                <a:lnTo>
                  <a:pt x="2633" y="968"/>
                </a:lnTo>
                <a:lnTo>
                  <a:pt x="2647" y="939"/>
                </a:lnTo>
                <a:lnTo>
                  <a:pt x="2662" y="925"/>
                </a:lnTo>
                <a:lnTo>
                  <a:pt x="2676" y="901"/>
                </a:lnTo>
                <a:lnTo>
                  <a:pt x="2692" y="891"/>
                </a:lnTo>
                <a:lnTo>
                  <a:pt x="2707" y="868"/>
                </a:lnTo>
                <a:lnTo>
                  <a:pt x="2721" y="836"/>
                </a:lnTo>
                <a:lnTo>
                  <a:pt x="2736" y="806"/>
                </a:lnTo>
                <a:lnTo>
                  <a:pt x="2750" y="780"/>
                </a:lnTo>
                <a:lnTo>
                  <a:pt x="2765" y="747"/>
                </a:lnTo>
                <a:lnTo>
                  <a:pt x="2780" y="718"/>
                </a:lnTo>
                <a:lnTo>
                  <a:pt x="2794" y="701"/>
                </a:lnTo>
                <a:lnTo>
                  <a:pt x="2810" y="684"/>
                </a:lnTo>
                <a:lnTo>
                  <a:pt x="2823" y="654"/>
                </a:lnTo>
                <a:lnTo>
                  <a:pt x="2839" y="609"/>
                </a:lnTo>
                <a:lnTo>
                  <a:pt x="2852" y="585"/>
                </a:lnTo>
                <a:lnTo>
                  <a:pt x="2868" y="565"/>
                </a:lnTo>
                <a:lnTo>
                  <a:pt x="2883" y="556"/>
                </a:lnTo>
                <a:lnTo>
                  <a:pt x="2897" y="533"/>
                </a:lnTo>
                <a:lnTo>
                  <a:pt x="2912" y="525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48" name="Rectangle 1048"/>
          <p:cNvSpPr>
            <a:spLocks noChangeArrowheads="1"/>
          </p:cNvSpPr>
          <p:nvPr/>
        </p:nvSpPr>
        <p:spPr bwMode="auto">
          <a:xfrm>
            <a:off x="561975" y="5559425"/>
            <a:ext cx="423863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Geneva" charset="0"/>
              </a:rPr>
              <a:t>-150</a:t>
            </a:r>
            <a:endParaRPr lang="en-GB" sz="1400">
              <a:solidFill>
                <a:srgbClr val="FC0128"/>
              </a:solidFill>
              <a:latin typeface="Helvetica" charset="0"/>
            </a:endParaRPr>
          </a:p>
        </p:txBody>
      </p:sp>
      <p:sp>
        <p:nvSpPr>
          <p:cNvPr id="257049" name="Rectangle 1049"/>
          <p:cNvSpPr>
            <a:spLocks noChangeArrowheads="1"/>
          </p:cNvSpPr>
          <p:nvPr/>
        </p:nvSpPr>
        <p:spPr bwMode="auto">
          <a:xfrm>
            <a:off x="561975" y="4721225"/>
            <a:ext cx="423863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Geneva" charset="0"/>
              </a:rPr>
              <a:t>-100</a:t>
            </a:r>
            <a:endParaRPr lang="en-GB" sz="1400">
              <a:solidFill>
                <a:srgbClr val="FC0128"/>
              </a:solidFill>
              <a:latin typeface="Helvetica" charset="0"/>
            </a:endParaRPr>
          </a:p>
        </p:txBody>
      </p:sp>
      <p:sp>
        <p:nvSpPr>
          <p:cNvPr id="257050" name="Rectangle 1050"/>
          <p:cNvSpPr>
            <a:spLocks noChangeArrowheads="1"/>
          </p:cNvSpPr>
          <p:nvPr/>
        </p:nvSpPr>
        <p:spPr bwMode="auto">
          <a:xfrm>
            <a:off x="658813" y="3884613"/>
            <a:ext cx="3048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Geneva" charset="0"/>
              </a:rPr>
              <a:t>-50</a:t>
            </a:r>
            <a:endParaRPr lang="en-GB" sz="1400">
              <a:solidFill>
                <a:srgbClr val="FC0128"/>
              </a:solidFill>
              <a:latin typeface="Helvetica" charset="0"/>
            </a:endParaRPr>
          </a:p>
        </p:txBody>
      </p:sp>
      <p:sp>
        <p:nvSpPr>
          <p:cNvPr id="257051" name="Rectangle 1051"/>
          <p:cNvSpPr>
            <a:spLocks noChangeArrowheads="1"/>
          </p:cNvSpPr>
          <p:nvPr/>
        </p:nvSpPr>
        <p:spPr bwMode="auto">
          <a:xfrm>
            <a:off x="814388" y="3049588"/>
            <a:ext cx="119062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Geneva" charset="0"/>
              </a:rPr>
              <a:t>0</a:t>
            </a:r>
            <a:endParaRPr lang="en-GB" sz="1400">
              <a:solidFill>
                <a:srgbClr val="FC0128"/>
              </a:solidFill>
              <a:latin typeface="Helvetica" charset="0"/>
            </a:endParaRPr>
          </a:p>
        </p:txBody>
      </p:sp>
      <p:sp>
        <p:nvSpPr>
          <p:cNvPr id="257052" name="Rectangle 1052"/>
          <p:cNvSpPr>
            <a:spLocks noChangeArrowheads="1"/>
          </p:cNvSpPr>
          <p:nvPr/>
        </p:nvSpPr>
        <p:spPr bwMode="auto">
          <a:xfrm>
            <a:off x="715963" y="2212975"/>
            <a:ext cx="238125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Geneva" charset="0"/>
              </a:rPr>
              <a:t>50</a:t>
            </a:r>
            <a:endParaRPr lang="en-GB" sz="1400">
              <a:solidFill>
                <a:srgbClr val="FC0128"/>
              </a:solidFill>
              <a:latin typeface="Helvetica" charset="0"/>
            </a:endParaRPr>
          </a:p>
        </p:txBody>
      </p:sp>
      <p:sp>
        <p:nvSpPr>
          <p:cNvPr id="257053" name="Rectangle 1053"/>
          <p:cNvSpPr>
            <a:spLocks noChangeArrowheads="1"/>
          </p:cNvSpPr>
          <p:nvPr/>
        </p:nvSpPr>
        <p:spPr bwMode="auto">
          <a:xfrm>
            <a:off x="619125" y="1376363"/>
            <a:ext cx="357188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Geneva" charset="0"/>
              </a:rPr>
              <a:t>100</a:t>
            </a:r>
            <a:endParaRPr lang="en-GB" sz="1400">
              <a:solidFill>
                <a:srgbClr val="FC0128"/>
              </a:solidFill>
              <a:latin typeface="Helvetica" charset="0"/>
            </a:endParaRPr>
          </a:p>
        </p:txBody>
      </p:sp>
      <p:sp>
        <p:nvSpPr>
          <p:cNvPr id="257054" name="Rectangle 1054"/>
          <p:cNvSpPr>
            <a:spLocks noChangeArrowheads="1"/>
          </p:cNvSpPr>
          <p:nvPr/>
        </p:nvSpPr>
        <p:spPr bwMode="auto">
          <a:xfrm>
            <a:off x="1746250" y="5772150"/>
            <a:ext cx="119063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Geneva" charset="0"/>
              </a:rPr>
              <a:t>1</a:t>
            </a:r>
            <a:endParaRPr lang="en-GB" sz="1400">
              <a:solidFill>
                <a:srgbClr val="FC0128"/>
              </a:solidFill>
              <a:latin typeface="Helvetica" charset="0"/>
            </a:endParaRPr>
          </a:p>
        </p:txBody>
      </p:sp>
      <p:sp>
        <p:nvSpPr>
          <p:cNvPr id="257055" name="Rectangle 1055"/>
          <p:cNvSpPr>
            <a:spLocks noChangeArrowheads="1"/>
          </p:cNvSpPr>
          <p:nvPr/>
        </p:nvSpPr>
        <p:spPr bwMode="auto">
          <a:xfrm>
            <a:off x="3254375" y="5772150"/>
            <a:ext cx="119063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Geneva" charset="0"/>
              </a:rPr>
              <a:t>2</a:t>
            </a:r>
            <a:endParaRPr lang="en-GB" sz="1400">
              <a:solidFill>
                <a:srgbClr val="FC0128"/>
              </a:solidFill>
              <a:latin typeface="Helvetica" charset="0"/>
            </a:endParaRPr>
          </a:p>
        </p:txBody>
      </p:sp>
      <p:sp>
        <p:nvSpPr>
          <p:cNvPr id="257056" name="Rectangle 1056"/>
          <p:cNvSpPr>
            <a:spLocks noChangeArrowheads="1"/>
          </p:cNvSpPr>
          <p:nvPr/>
        </p:nvSpPr>
        <p:spPr bwMode="auto">
          <a:xfrm>
            <a:off x="4729163" y="5789613"/>
            <a:ext cx="119062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Geneva" charset="0"/>
              </a:rPr>
              <a:t>3</a:t>
            </a:r>
            <a:endParaRPr lang="en-GB" sz="1400">
              <a:solidFill>
                <a:srgbClr val="FC0128"/>
              </a:solidFill>
              <a:latin typeface="Helvetica" charset="0"/>
            </a:endParaRPr>
          </a:p>
        </p:txBody>
      </p:sp>
      <p:sp>
        <p:nvSpPr>
          <p:cNvPr id="257057" name="Rectangle 1057"/>
          <p:cNvSpPr>
            <a:spLocks noChangeArrowheads="1"/>
          </p:cNvSpPr>
          <p:nvPr/>
        </p:nvSpPr>
        <p:spPr bwMode="auto">
          <a:xfrm>
            <a:off x="6230938" y="5772150"/>
            <a:ext cx="119062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Geneva" charset="0"/>
              </a:rPr>
              <a:t>4</a:t>
            </a:r>
            <a:endParaRPr lang="en-GB" sz="1400">
              <a:solidFill>
                <a:srgbClr val="FC0128"/>
              </a:solidFill>
              <a:latin typeface="Helvetica" charset="0"/>
            </a:endParaRPr>
          </a:p>
        </p:txBody>
      </p:sp>
      <p:sp>
        <p:nvSpPr>
          <p:cNvPr id="257058" name="Rectangle 1058"/>
          <p:cNvSpPr>
            <a:spLocks noChangeArrowheads="1"/>
          </p:cNvSpPr>
          <p:nvPr/>
        </p:nvSpPr>
        <p:spPr bwMode="auto">
          <a:xfrm>
            <a:off x="7759700" y="5789613"/>
            <a:ext cx="119063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Geneva" charset="0"/>
              </a:rPr>
              <a:t>5</a:t>
            </a:r>
            <a:endParaRPr lang="en-GB" sz="1400">
              <a:solidFill>
                <a:srgbClr val="FC0128"/>
              </a:solidFill>
              <a:latin typeface="Helvetica" charset="0"/>
            </a:endParaRPr>
          </a:p>
        </p:txBody>
      </p:sp>
      <p:sp>
        <p:nvSpPr>
          <p:cNvPr id="257059" name="Rectangle 1059"/>
          <p:cNvSpPr>
            <a:spLocks noChangeArrowheads="1"/>
          </p:cNvSpPr>
          <p:nvPr/>
        </p:nvSpPr>
        <p:spPr bwMode="auto">
          <a:xfrm>
            <a:off x="8153400" y="5753100"/>
            <a:ext cx="528638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Geneva" charset="0"/>
              </a:rPr>
              <a:t>Period</a:t>
            </a:r>
            <a:endParaRPr lang="en-GB" sz="1400">
              <a:solidFill>
                <a:srgbClr val="FC0128"/>
              </a:solidFill>
              <a:latin typeface="Helvetica" charset="0"/>
            </a:endParaRPr>
          </a:p>
        </p:txBody>
      </p:sp>
      <p:sp>
        <p:nvSpPr>
          <p:cNvPr id="257060" name="Rectangle 1060"/>
          <p:cNvSpPr>
            <a:spLocks noChangeArrowheads="1"/>
          </p:cNvSpPr>
          <p:nvPr/>
        </p:nvSpPr>
        <p:spPr bwMode="auto">
          <a:xfrm>
            <a:off x="1217613" y="1687513"/>
            <a:ext cx="1374775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Geneva" charset="0"/>
              </a:rPr>
              <a:t>Imbalance [MW]</a:t>
            </a:r>
            <a:endParaRPr lang="en-GB" sz="1400">
              <a:solidFill>
                <a:srgbClr val="FC0128"/>
              </a:solidFill>
              <a:latin typeface="Helvetica" charset="0"/>
            </a:endParaRPr>
          </a:p>
        </p:txBody>
      </p:sp>
      <p:sp>
        <p:nvSpPr>
          <p:cNvPr id="257062" name="Line 1062"/>
          <p:cNvSpPr>
            <a:spLocks noChangeShapeType="1"/>
          </p:cNvSpPr>
          <p:nvPr/>
        </p:nvSpPr>
        <p:spPr bwMode="auto">
          <a:xfrm flipH="1">
            <a:off x="5029200" y="1905000"/>
            <a:ext cx="914400" cy="533400"/>
          </a:xfrm>
          <a:prstGeom prst="line">
            <a:avLst/>
          </a:prstGeom>
          <a:noFill/>
          <a:ln w="19050">
            <a:solidFill>
              <a:srgbClr val="103DF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63" name="Text Box 1063"/>
          <p:cNvSpPr txBox="1">
            <a:spLocks noChangeArrowheads="1"/>
          </p:cNvSpPr>
          <p:nvPr/>
        </p:nvSpPr>
        <p:spPr bwMode="auto">
          <a:xfrm>
            <a:off x="5867400" y="1524000"/>
            <a:ext cx="2286000" cy="822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sz="2400">
                <a:solidFill>
                  <a:srgbClr val="103DFC"/>
                </a:solidFill>
                <a:latin typeface="Helvetica" charset="0"/>
              </a:rPr>
              <a:t>Random load fluctuations</a:t>
            </a:r>
            <a:endParaRPr lang="en-GB" sz="2400">
              <a:solidFill>
                <a:srgbClr val="FC0128"/>
              </a:solidFill>
              <a:latin typeface="Helvetica" charset="0"/>
            </a:endParaRPr>
          </a:p>
        </p:txBody>
      </p:sp>
      <p:sp>
        <p:nvSpPr>
          <p:cNvPr id="257064" name="Line 1064"/>
          <p:cNvSpPr>
            <a:spLocks noChangeShapeType="1"/>
          </p:cNvSpPr>
          <p:nvPr/>
        </p:nvSpPr>
        <p:spPr bwMode="auto">
          <a:xfrm flipV="1">
            <a:off x="2743200" y="3048000"/>
            <a:ext cx="60960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65" name="Text Box 1065"/>
          <p:cNvSpPr txBox="1">
            <a:spLocks noChangeArrowheads="1"/>
          </p:cNvSpPr>
          <p:nvPr/>
        </p:nvSpPr>
        <p:spPr bwMode="auto">
          <a:xfrm>
            <a:off x="1828800" y="3749675"/>
            <a:ext cx="1779588" cy="822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GB" sz="2400">
                <a:solidFill>
                  <a:srgbClr val="FC0128"/>
                </a:solidFill>
                <a:latin typeface="Helvetica" charset="0"/>
              </a:rPr>
              <a:t>Slower load</a:t>
            </a:r>
          </a:p>
          <a:p>
            <a:pPr eaLnBrk="0" hangingPunct="0">
              <a:spcBef>
                <a:spcPct val="0"/>
              </a:spcBef>
            </a:pPr>
            <a:r>
              <a:rPr lang="en-GB" sz="2400">
                <a:solidFill>
                  <a:srgbClr val="FC0128"/>
                </a:solidFill>
                <a:latin typeface="Helvetica" charset="0"/>
              </a:rPr>
              <a:t>fluctuations</a:t>
            </a:r>
          </a:p>
        </p:txBody>
      </p:sp>
      <p:sp>
        <p:nvSpPr>
          <p:cNvPr id="257066" name="Line 1066"/>
          <p:cNvSpPr>
            <a:spLocks noChangeShapeType="1"/>
          </p:cNvSpPr>
          <p:nvPr/>
        </p:nvSpPr>
        <p:spPr bwMode="auto">
          <a:xfrm>
            <a:off x="5334000" y="4419600"/>
            <a:ext cx="838200" cy="0"/>
          </a:xfrm>
          <a:prstGeom prst="line">
            <a:avLst/>
          </a:prstGeom>
          <a:noFill/>
          <a:ln w="28575">
            <a:solidFill>
              <a:srgbClr val="00968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67" name="Text Box 1067"/>
          <p:cNvSpPr txBox="1">
            <a:spLocks noChangeArrowheads="1"/>
          </p:cNvSpPr>
          <p:nvPr/>
        </p:nvSpPr>
        <p:spPr bwMode="auto">
          <a:xfrm>
            <a:off x="4205585" y="4149080"/>
            <a:ext cx="1806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sz="2400" dirty="0">
                <a:solidFill>
                  <a:srgbClr val="009688"/>
                </a:solidFill>
                <a:latin typeface="Helvetica" charset="0"/>
              </a:rPr>
              <a:t>Outage</a:t>
            </a:r>
            <a:endParaRPr lang="en-GB" sz="2400" dirty="0">
              <a:solidFill>
                <a:srgbClr val="FC0128"/>
              </a:solidFill>
              <a:latin typeface="Helvetica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 (continued)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Differences between load and energy traded:</a:t>
            </a:r>
          </a:p>
          <a:p>
            <a:pPr lvl="1"/>
            <a:r>
              <a:rPr lang="en-GB" dirty="0"/>
              <a:t>Trades do not track rapid load fluctuations</a:t>
            </a:r>
          </a:p>
          <a:p>
            <a:pPr lvl="2"/>
            <a:r>
              <a:rPr lang="en-GB" dirty="0"/>
              <a:t>Market assumes load constant over trading period</a:t>
            </a:r>
          </a:p>
          <a:p>
            <a:pPr lvl="1"/>
            <a:r>
              <a:rPr lang="en-GB" dirty="0"/>
              <a:t>Error in forecast</a:t>
            </a:r>
          </a:p>
          <a:p>
            <a:r>
              <a:rPr lang="en-GB" dirty="0"/>
              <a:t>Differences between energy traded and energy produced</a:t>
            </a:r>
          </a:p>
          <a:p>
            <a:pPr lvl="1"/>
            <a:r>
              <a:rPr lang="en-GB" dirty="0"/>
              <a:t>Minor errors in control</a:t>
            </a:r>
          </a:p>
          <a:p>
            <a:pPr lvl="1"/>
            <a:r>
              <a:rPr lang="en-GB" dirty="0"/>
              <a:t>Finite ramp rate at the ends of the periods</a:t>
            </a:r>
          </a:p>
          <a:p>
            <a:pPr lvl="1"/>
            <a:r>
              <a:rPr lang="en-GB" dirty="0"/>
              <a:t>Unit outage creates a large imbalance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9D137C-6E43-8641-A04C-B087C3F01D7E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Balancing services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Different phenomena contribute to imbalances</a:t>
            </a:r>
          </a:p>
          <a:p>
            <a:r>
              <a:rPr lang="en-GB" dirty="0"/>
              <a:t>Each phenomenon has a different time signature</a:t>
            </a:r>
          </a:p>
          <a:p>
            <a:r>
              <a:rPr lang="en-GB" dirty="0"/>
              <a:t>Different services are required to handle these phenomena</a:t>
            </a:r>
          </a:p>
          <a:p>
            <a:r>
              <a:rPr lang="en-GB" dirty="0"/>
              <a:t>Exact definition differ from market to market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53D7DD-C25E-F34B-952C-56706B5F6E61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Public good:</a:t>
            </a:r>
          </a:p>
          <a:p>
            <a:pPr lvl="1"/>
            <a:r>
              <a:rPr lang="en-US" dirty="0"/>
              <a:t>All participants benefit from it without subtracting from the reliability that other get</a:t>
            </a:r>
          </a:p>
          <a:p>
            <a:r>
              <a:rPr lang="en-US" dirty="0"/>
              <a:t>System operator not liable for outages</a:t>
            </a:r>
          </a:p>
          <a:p>
            <a:r>
              <a:rPr lang="en-US" dirty="0"/>
              <a:t>Generators and customers bear the cost of outages</a:t>
            </a:r>
          </a:p>
          <a:p>
            <a:r>
              <a:rPr lang="en-US" dirty="0"/>
              <a:t>Regulator sets reliability standards </a:t>
            </a:r>
          </a:p>
          <a:p>
            <a:pPr lvl="1"/>
            <a:r>
              <a:rPr lang="en-US" dirty="0"/>
              <a:t>Planning standards</a:t>
            </a:r>
          </a:p>
          <a:p>
            <a:pPr lvl="1"/>
            <a:r>
              <a:rPr lang="en-US" dirty="0"/>
              <a:t>Operating standards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45CAF0-26EE-7A4D-BCB6-A6460FA3315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3742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Regulation service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Designed to handle:</a:t>
            </a:r>
          </a:p>
          <a:p>
            <a:pPr lvl="1"/>
            <a:r>
              <a:rPr lang="en-GB" dirty="0"/>
              <a:t>Rapid fluctuations in load</a:t>
            </a:r>
          </a:p>
          <a:p>
            <a:pPr lvl="1"/>
            <a:r>
              <a:rPr lang="en-GB" dirty="0"/>
              <a:t>Small, unintended variations in generation</a:t>
            </a:r>
          </a:p>
          <a:p>
            <a:r>
              <a:rPr lang="en-GB" dirty="0"/>
              <a:t>Designed to maintain:</a:t>
            </a:r>
          </a:p>
          <a:p>
            <a:pPr lvl="1"/>
            <a:r>
              <a:rPr lang="en-GB" dirty="0"/>
              <a:t>Frequency close to nominal</a:t>
            </a:r>
          </a:p>
          <a:p>
            <a:pPr lvl="1"/>
            <a:r>
              <a:rPr lang="en-GB" dirty="0"/>
              <a:t>Interchanges at desired values</a:t>
            </a:r>
          </a:p>
          <a:p>
            <a:r>
              <a:rPr lang="en-GB" dirty="0"/>
              <a:t>Provided by generating units that:</a:t>
            </a:r>
          </a:p>
          <a:p>
            <a:pPr lvl="1"/>
            <a:r>
              <a:rPr lang="en-GB" dirty="0"/>
              <a:t>Can adjust output quickly</a:t>
            </a:r>
          </a:p>
          <a:p>
            <a:pPr lvl="1"/>
            <a:r>
              <a:rPr lang="en-GB" dirty="0"/>
              <a:t>Are connected to the grid</a:t>
            </a:r>
          </a:p>
          <a:p>
            <a:pPr lvl="1"/>
            <a:r>
              <a:rPr lang="en-GB" dirty="0"/>
              <a:t>Are equipped with a governor and usually are on AGC</a:t>
            </a:r>
            <a:br>
              <a:rPr lang="en-GB" dirty="0"/>
            </a:br>
            <a:r>
              <a:rPr lang="en-GB" dirty="0"/>
              <a:t>(Automatic Generation Control)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4F6493-D818-3B4F-87D9-71A6970D90A8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Load following service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Designed to handle intra-period load fluctuations</a:t>
            </a:r>
          </a:p>
          <a:p>
            <a:r>
              <a:rPr lang="en-GB"/>
              <a:t>Designed to maintain:</a:t>
            </a:r>
          </a:p>
          <a:p>
            <a:pPr lvl="1"/>
            <a:r>
              <a:rPr lang="en-GB"/>
              <a:t>Frequency close to nominal</a:t>
            </a:r>
          </a:p>
          <a:p>
            <a:pPr lvl="1"/>
            <a:r>
              <a:rPr lang="en-GB"/>
              <a:t>Interchanges at desired values</a:t>
            </a:r>
          </a:p>
          <a:p>
            <a:r>
              <a:rPr lang="en-GB"/>
              <a:t>Provided by generating units that can respond at a sufficient rate</a:t>
            </a:r>
          </a:p>
          <a:p>
            <a:pPr>
              <a:buFontTx/>
              <a:buNone/>
            </a:pPr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01A0C9-1CF6-6041-9D4D-7B38183D03F5}" type="slidenum">
              <a:rPr lang="en-US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Contingency reserve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Must handle large deficits caused by outages of generators or tie-lines</a:t>
            </a:r>
          </a:p>
          <a:p>
            <a:r>
              <a:rPr lang="en-GB" dirty="0"/>
              <a:t>Classification:</a:t>
            </a:r>
          </a:p>
          <a:p>
            <a:pPr lvl="1"/>
            <a:r>
              <a:rPr lang="en-GB" dirty="0"/>
              <a:t>Spinning reserve</a:t>
            </a:r>
          </a:p>
          <a:p>
            <a:pPr lvl="2"/>
            <a:r>
              <a:rPr lang="en-GB" dirty="0"/>
              <a:t>Primary response: </a:t>
            </a:r>
          </a:p>
          <a:p>
            <a:pPr lvl="3"/>
            <a:r>
              <a:rPr lang="en-GB" dirty="0"/>
              <a:t>Quick but not sustainable</a:t>
            </a:r>
          </a:p>
          <a:p>
            <a:pPr lvl="3"/>
            <a:r>
              <a:rPr lang="en-GB" dirty="0"/>
              <a:t>Stop the decline in frequency</a:t>
            </a:r>
          </a:p>
          <a:p>
            <a:pPr lvl="2"/>
            <a:r>
              <a:rPr lang="en-GB" dirty="0"/>
              <a:t>Second response: </a:t>
            </a:r>
          </a:p>
          <a:p>
            <a:pPr lvl="3"/>
            <a:r>
              <a:rPr lang="en-GB" dirty="0"/>
              <a:t>slower but sustainable</a:t>
            </a:r>
          </a:p>
          <a:p>
            <a:pPr lvl="3"/>
            <a:r>
              <a:rPr lang="en-GB" dirty="0"/>
              <a:t>Restore frequency to nominal value</a:t>
            </a:r>
          </a:p>
          <a:p>
            <a:pPr lvl="1"/>
            <a:r>
              <a:rPr lang="en-GB" dirty="0"/>
              <a:t>Non-spinning reserve</a:t>
            </a:r>
          </a:p>
          <a:p>
            <a:pPr lvl="2"/>
            <a:r>
              <a:rPr lang="en-GB" dirty="0"/>
              <a:t>Requires 10-15 minutes to come on line</a:t>
            </a:r>
          </a:p>
          <a:p>
            <a:pPr lvl="2"/>
            <a:r>
              <a:rPr lang="en-GB" dirty="0"/>
              <a:t>Designed to replace the spinning reserve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2115C4-56C9-4A4F-A412-65A61DD47ADB}" type="slidenum">
              <a:rPr lang="en-US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1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Example: Outage of large generating unit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Figure courtesy of National Grid (UK)</a:t>
            </a:r>
            <a:endParaRPr lang="en-GB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8F9DD5-F5E6-164F-A6B4-83BD8549A6B6}" type="slidenum">
              <a:rPr lang="en-US"/>
              <a:pPr/>
              <a:t>33</a:t>
            </a:fld>
            <a:endParaRPr lang="en-US"/>
          </a:p>
        </p:txBody>
      </p:sp>
      <p:graphicFrame>
        <p:nvGraphicFramePr>
          <p:cNvPr id="212996" name="Object 4"/>
          <p:cNvGraphicFramePr>
            <a:graphicFrameLocks noChangeAspect="1"/>
          </p:cNvGraphicFramePr>
          <p:nvPr/>
        </p:nvGraphicFramePr>
        <p:xfrm>
          <a:off x="152400" y="1096963"/>
          <a:ext cx="8839200" cy="466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05" name="Worksheet" r:id="rId3" imgW="6184392" imgH="3264408" progId="Excel.Sheet.8">
                  <p:embed/>
                </p:oleObj>
              </mc:Choice>
              <mc:Fallback>
                <p:oleObj name="Worksheet" r:id="rId3" imgW="6184392" imgH="3264408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096963"/>
                        <a:ext cx="8839200" cy="46640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2997" name="Text Box 5"/>
          <p:cNvSpPr txBox="1">
            <a:spLocks noChangeArrowheads="1"/>
          </p:cNvSpPr>
          <p:nvPr/>
        </p:nvSpPr>
        <p:spPr bwMode="auto">
          <a:xfrm>
            <a:off x="3717925" y="3770313"/>
            <a:ext cx="1974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Primary response</a:t>
            </a:r>
          </a:p>
        </p:txBody>
      </p:sp>
      <p:sp>
        <p:nvSpPr>
          <p:cNvPr id="212998" name="Text Box 6"/>
          <p:cNvSpPr txBox="1">
            <a:spLocks noChangeArrowheads="1"/>
          </p:cNvSpPr>
          <p:nvPr/>
        </p:nvSpPr>
        <p:spPr bwMode="auto">
          <a:xfrm>
            <a:off x="5873750" y="2986088"/>
            <a:ext cx="2279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Secondary response</a:t>
            </a:r>
          </a:p>
        </p:txBody>
      </p:sp>
      <p:sp>
        <p:nvSpPr>
          <p:cNvPr id="212999" name="Text Box 7"/>
          <p:cNvSpPr txBox="1">
            <a:spLocks noChangeArrowheads="1"/>
          </p:cNvSpPr>
          <p:nvPr/>
        </p:nvSpPr>
        <p:spPr bwMode="auto">
          <a:xfrm>
            <a:off x="6369050" y="1766888"/>
            <a:ext cx="1479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Gas turbines</a:t>
            </a:r>
          </a:p>
        </p:txBody>
      </p:sp>
      <p:sp>
        <p:nvSpPr>
          <p:cNvPr id="213000" name="Line 8"/>
          <p:cNvSpPr>
            <a:spLocks noChangeShapeType="1"/>
          </p:cNvSpPr>
          <p:nvPr/>
        </p:nvSpPr>
        <p:spPr bwMode="auto">
          <a:xfrm flipH="1" flipV="1">
            <a:off x="3581400" y="3429000"/>
            <a:ext cx="2286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3001" name="Line 9"/>
          <p:cNvSpPr>
            <a:spLocks noChangeShapeType="1"/>
          </p:cNvSpPr>
          <p:nvPr/>
        </p:nvSpPr>
        <p:spPr bwMode="auto">
          <a:xfrm flipH="1" flipV="1">
            <a:off x="6781800" y="2590800"/>
            <a:ext cx="2286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3002" name="Line 10"/>
          <p:cNvSpPr>
            <a:spLocks noChangeShapeType="1"/>
          </p:cNvSpPr>
          <p:nvPr/>
        </p:nvSpPr>
        <p:spPr bwMode="auto">
          <a:xfrm flipV="1">
            <a:off x="7924800" y="1981200"/>
            <a:ext cx="533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Classification of balancing services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Regulation and load following services:</a:t>
            </a:r>
          </a:p>
          <a:p>
            <a:pPr lvl="1"/>
            <a:r>
              <a:rPr lang="en-GB" dirty="0"/>
              <a:t>Almost continuous action</a:t>
            </a:r>
          </a:p>
          <a:p>
            <a:pPr lvl="1"/>
            <a:r>
              <a:rPr lang="en-GB" dirty="0"/>
              <a:t>Relatively small</a:t>
            </a:r>
          </a:p>
          <a:p>
            <a:pPr lvl="1"/>
            <a:r>
              <a:rPr lang="en-GB" dirty="0"/>
              <a:t>Quite predictable</a:t>
            </a:r>
          </a:p>
          <a:p>
            <a:pPr lvl="1"/>
            <a:r>
              <a:rPr lang="en-GB" i="1" dirty="0"/>
              <a:t>Preventive</a:t>
            </a:r>
            <a:r>
              <a:rPr lang="en-GB" dirty="0"/>
              <a:t> security actions</a:t>
            </a:r>
          </a:p>
          <a:p>
            <a:r>
              <a:rPr lang="en-GB" dirty="0"/>
              <a:t>Reserve services:</a:t>
            </a:r>
          </a:p>
          <a:p>
            <a:pPr lvl="1"/>
            <a:r>
              <a:rPr lang="en-GB" dirty="0"/>
              <a:t>Use is unpredictable</a:t>
            </a:r>
          </a:p>
          <a:p>
            <a:pPr lvl="1"/>
            <a:r>
              <a:rPr lang="en-GB" i="1" dirty="0"/>
              <a:t>Corrective </a:t>
            </a:r>
            <a:r>
              <a:rPr lang="en-GB" dirty="0"/>
              <a:t>security actions</a:t>
            </a:r>
          </a:p>
          <a:p>
            <a:pPr lvl="1"/>
            <a:r>
              <a:rPr lang="en-GB" dirty="0"/>
              <a:t>Provision of reserve is a form of </a:t>
            </a:r>
            <a:r>
              <a:rPr lang="en-GB" i="1" dirty="0"/>
              <a:t>preventive </a:t>
            </a:r>
            <a:r>
              <a:rPr lang="en-GB" dirty="0"/>
              <a:t>security action</a:t>
            </a:r>
          </a:p>
          <a:p>
            <a:r>
              <a:rPr lang="en-GB" dirty="0"/>
              <a:t>Definition and parameters depend on the market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AEBE69-6431-AD4C-8089-3134B2C32B3E}" type="slidenum">
              <a:rPr lang="en-US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3" algn="l"/>
            <a:r>
              <a:rPr lang="en-US" sz="4000" dirty="0"/>
              <a:t>Effect of stochastic generation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5CAF0-26EE-7A4D-BCB6-A6460FA33153}" type="slidenum">
              <a:rPr lang="en-US" smtClean="0"/>
              <a:pPr/>
              <a:t>35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669472"/>
              </p:ext>
            </p:extLst>
          </p:nvPr>
        </p:nvGraphicFramePr>
        <p:xfrm>
          <a:off x="539552" y="1772816"/>
          <a:ext cx="7416824" cy="31683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2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40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36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Lead Time [Hours]</a:t>
                      </a:r>
                      <a:endParaRPr lang="en-US" sz="36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Maximum Change Observed [MW]</a:t>
                      </a:r>
                      <a:endParaRPr lang="en-US" sz="36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36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0.5</a:t>
                      </a:r>
                      <a:endParaRPr lang="en-US" sz="36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1,090-1,450</a:t>
                      </a:r>
                      <a:endParaRPr lang="en-US" sz="36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36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1</a:t>
                      </a:r>
                      <a:endParaRPr lang="en-US" sz="36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2,100-2,800</a:t>
                      </a:r>
                      <a:endParaRPr lang="en-US" sz="36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36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2</a:t>
                      </a:r>
                      <a:endParaRPr lang="en-US" sz="36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4,050-5,400</a:t>
                      </a:r>
                      <a:endParaRPr lang="en-US" sz="36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36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4</a:t>
                      </a:r>
                      <a:endParaRPr lang="en-US" sz="36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7,200-9,650</a:t>
                      </a:r>
                      <a:endParaRPr lang="en-US" sz="3600" dirty="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67768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Network issues: contingency analysis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Operator continuously performs contingency analysis</a:t>
            </a:r>
          </a:p>
          <a:p>
            <a:r>
              <a:rPr lang="en-GB" dirty="0"/>
              <a:t>No credible contingency should destabilize the system</a:t>
            </a:r>
          </a:p>
          <a:p>
            <a:r>
              <a:rPr lang="en-GB" dirty="0"/>
              <a:t>Modes of destabilization:</a:t>
            </a:r>
          </a:p>
          <a:p>
            <a:pPr lvl="1"/>
            <a:r>
              <a:rPr lang="en-GB" dirty="0"/>
              <a:t>Thermal overload</a:t>
            </a:r>
          </a:p>
          <a:p>
            <a:pPr lvl="1"/>
            <a:r>
              <a:rPr lang="en-GB" dirty="0"/>
              <a:t>Transient instability</a:t>
            </a:r>
          </a:p>
          <a:p>
            <a:pPr lvl="1"/>
            <a:r>
              <a:rPr lang="en-GB" dirty="0"/>
              <a:t>Voltage instability</a:t>
            </a:r>
          </a:p>
          <a:p>
            <a:r>
              <a:rPr lang="en-GB" dirty="0"/>
              <a:t>If a contingency could destabilize the system, the operator must take preventive action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CB9234-662F-2F41-BF4E-FD4448C31D61}" type="slidenum">
              <a:rPr lang="en-US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Types of preventive actions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Low cost preventive actions:</a:t>
            </a:r>
          </a:p>
          <a:p>
            <a:pPr lvl="1"/>
            <a:r>
              <a:rPr lang="en-GB" dirty="0"/>
              <a:t>Examples</a:t>
            </a:r>
          </a:p>
          <a:p>
            <a:pPr lvl="2"/>
            <a:r>
              <a:rPr lang="en-GB" dirty="0"/>
              <a:t>Adjust taps of transformers</a:t>
            </a:r>
          </a:p>
          <a:p>
            <a:pPr lvl="2"/>
            <a:r>
              <a:rPr lang="en-GB" dirty="0"/>
              <a:t>Adjust reference voltage of generators</a:t>
            </a:r>
          </a:p>
          <a:p>
            <a:pPr lvl="2"/>
            <a:r>
              <a:rPr lang="en-GB" dirty="0"/>
              <a:t>Adjust phase shifters</a:t>
            </a:r>
          </a:p>
          <a:p>
            <a:pPr lvl="1"/>
            <a:r>
              <a:rPr lang="en-GB" dirty="0"/>
              <a:t>Effective but limited</a:t>
            </a:r>
          </a:p>
          <a:p>
            <a:r>
              <a:rPr lang="en-GB" dirty="0"/>
              <a:t>High cost preventive actions:</a:t>
            </a:r>
          </a:p>
          <a:p>
            <a:pPr lvl="1"/>
            <a:r>
              <a:rPr lang="en-GB" dirty="0"/>
              <a:t>Restrict flows on some branches</a:t>
            </a:r>
          </a:p>
          <a:p>
            <a:pPr lvl="1"/>
            <a:r>
              <a:rPr lang="en-GB" dirty="0"/>
              <a:t>Requires limiting the output of some generating units</a:t>
            </a:r>
          </a:p>
          <a:p>
            <a:pPr lvl="1"/>
            <a:r>
              <a:rPr lang="en-GB" dirty="0"/>
              <a:t>Affect the ability of some producers to trade on the market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39F0BD-2FD3-EC40-9ECE-5F415B9BE2FC}" type="slidenum">
              <a:rPr lang="en-US"/>
              <a:pPr/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Example: thermal capacity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3657600"/>
            <a:ext cx="8229600" cy="2468563"/>
          </a:xfrm>
        </p:spPr>
        <p:txBody>
          <a:bodyPr/>
          <a:lstStyle/>
          <a:p>
            <a:r>
              <a:rPr lang="en-GB" dirty="0"/>
              <a:t>Each line between A and B is rated at 200 MW</a:t>
            </a:r>
          </a:p>
          <a:p>
            <a:r>
              <a:rPr lang="en-GB" dirty="0"/>
              <a:t>Generator at A can sell only 200 MW to load at B</a:t>
            </a:r>
          </a:p>
          <a:p>
            <a:r>
              <a:rPr lang="en-GB" dirty="0"/>
              <a:t>Remaining 200 MW must be kept in reserve in case of outage of one of the lines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3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065C64-9545-4540-B5E6-B62BB9D61354}" type="slidenum">
              <a:rPr lang="en-US"/>
              <a:pPr/>
              <a:t>38</a:t>
            </a:fld>
            <a:endParaRPr lang="en-US"/>
          </a:p>
        </p:txBody>
      </p:sp>
      <p:sp>
        <p:nvSpPr>
          <p:cNvPr id="216068" name="Line 4"/>
          <p:cNvSpPr>
            <a:spLocks noChangeShapeType="1"/>
          </p:cNvSpPr>
          <p:nvPr/>
        </p:nvSpPr>
        <p:spPr bwMode="auto">
          <a:xfrm>
            <a:off x="2943225" y="2146300"/>
            <a:ext cx="0" cy="5413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069" name="Line 5"/>
          <p:cNvSpPr>
            <a:spLocks noChangeShapeType="1"/>
          </p:cNvSpPr>
          <p:nvPr/>
        </p:nvSpPr>
        <p:spPr bwMode="auto">
          <a:xfrm>
            <a:off x="5738813" y="2146300"/>
            <a:ext cx="0" cy="5413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070" name="Line 6"/>
          <p:cNvSpPr>
            <a:spLocks noChangeShapeType="1"/>
          </p:cNvSpPr>
          <p:nvPr/>
        </p:nvSpPr>
        <p:spPr bwMode="auto">
          <a:xfrm>
            <a:off x="2943225" y="2236788"/>
            <a:ext cx="27955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071" name="Line 7"/>
          <p:cNvSpPr>
            <a:spLocks noChangeShapeType="1"/>
          </p:cNvSpPr>
          <p:nvPr/>
        </p:nvSpPr>
        <p:spPr bwMode="auto">
          <a:xfrm>
            <a:off x="2492375" y="2327275"/>
            <a:ext cx="4508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072" name="Freeform 8"/>
          <p:cNvSpPr>
            <a:spLocks/>
          </p:cNvSpPr>
          <p:nvPr/>
        </p:nvSpPr>
        <p:spPr bwMode="auto">
          <a:xfrm flipH="1">
            <a:off x="5738813" y="2474913"/>
            <a:ext cx="269875" cy="450850"/>
          </a:xfrm>
          <a:custGeom>
            <a:avLst/>
            <a:gdLst>
              <a:gd name="T0" fmla="*/ 426 w 426"/>
              <a:gd name="T1" fmla="*/ 0 h 710"/>
              <a:gd name="T2" fmla="*/ 0 w 426"/>
              <a:gd name="T3" fmla="*/ 0 h 710"/>
              <a:gd name="T4" fmla="*/ 0 w 426"/>
              <a:gd name="T5" fmla="*/ 710 h 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6" h="710">
                <a:moveTo>
                  <a:pt x="426" y="0"/>
                </a:moveTo>
                <a:lnTo>
                  <a:pt x="0" y="0"/>
                </a:lnTo>
                <a:lnTo>
                  <a:pt x="0" y="710"/>
                </a:ln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073" name="Line 9"/>
          <p:cNvSpPr>
            <a:spLocks noChangeShapeType="1"/>
          </p:cNvSpPr>
          <p:nvPr/>
        </p:nvSpPr>
        <p:spPr bwMode="auto">
          <a:xfrm>
            <a:off x="5738813" y="2327275"/>
            <a:ext cx="4508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074" name="Text Box 10"/>
          <p:cNvSpPr txBox="1">
            <a:spLocks noChangeArrowheads="1"/>
          </p:cNvSpPr>
          <p:nvPr/>
        </p:nvSpPr>
        <p:spPr bwMode="auto">
          <a:xfrm>
            <a:off x="2819400" y="1727200"/>
            <a:ext cx="2540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0" hangingPunct="0">
              <a:spcBef>
                <a:spcPct val="0"/>
              </a:spcBef>
            </a:pPr>
            <a:r>
              <a:rPr lang="en-GB" sz="2400"/>
              <a:t>A</a:t>
            </a:r>
          </a:p>
        </p:txBody>
      </p:sp>
      <p:sp>
        <p:nvSpPr>
          <p:cNvPr id="216075" name="Text Box 11"/>
          <p:cNvSpPr txBox="1">
            <a:spLocks noChangeArrowheads="1"/>
          </p:cNvSpPr>
          <p:nvPr/>
        </p:nvSpPr>
        <p:spPr bwMode="auto">
          <a:xfrm>
            <a:off x="5613400" y="1727200"/>
            <a:ext cx="2540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0" hangingPunct="0">
              <a:spcBef>
                <a:spcPct val="0"/>
              </a:spcBef>
            </a:pPr>
            <a:r>
              <a:rPr lang="en-GB" sz="2400"/>
              <a:t>B</a:t>
            </a:r>
          </a:p>
        </p:txBody>
      </p:sp>
      <p:sp>
        <p:nvSpPr>
          <p:cNvPr id="216076" name="Line 12"/>
          <p:cNvSpPr>
            <a:spLocks noChangeShapeType="1"/>
          </p:cNvSpPr>
          <p:nvPr/>
        </p:nvSpPr>
        <p:spPr bwMode="auto">
          <a:xfrm>
            <a:off x="2930525" y="2579688"/>
            <a:ext cx="27955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077" name="Text Box 13"/>
          <p:cNvSpPr txBox="1">
            <a:spLocks noChangeArrowheads="1"/>
          </p:cNvSpPr>
          <p:nvPr/>
        </p:nvSpPr>
        <p:spPr bwMode="auto">
          <a:xfrm>
            <a:off x="6096000" y="2717800"/>
            <a:ext cx="9906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GB" sz="2400"/>
              <a:t>Load</a:t>
            </a:r>
          </a:p>
        </p:txBody>
      </p:sp>
      <p:grpSp>
        <p:nvGrpSpPr>
          <p:cNvPr id="216078" name="Group 14"/>
          <p:cNvGrpSpPr>
            <a:grpSpLocks/>
          </p:cNvGrpSpPr>
          <p:nvPr/>
        </p:nvGrpSpPr>
        <p:grpSpPr bwMode="auto">
          <a:xfrm>
            <a:off x="2132013" y="2146300"/>
            <a:ext cx="360362" cy="360363"/>
            <a:chOff x="2414" y="2180"/>
            <a:chExt cx="568" cy="568"/>
          </a:xfrm>
        </p:grpSpPr>
        <p:sp>
          <p:nvSpPr>
            <p:cNvPr id="216079" name="Oval 15"/>
            <p:cNvSpPr>
              <a:spLocks noChangeArrowheads="1"/>
            </p:cNvSpPr>
            <p:nvPr/>
          </p:nvSpPr>
          <p:spPr bwMode="auto">
            <a:xfrm>
              <a:off x="2414" y="2180"/>
              <a:ext cx="568" cy="568"/>
            </a:xfrm>
            <a:prstGeom prst="ellipse">
              <a:avLst/>
            </a:prstGeom>
            <a:solidFill>
              <a:srgbClr val="34BE5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6080" name="Group 16"/>
            <p:cNvGrpSpPr>
              <a:grpSpLocks/>
            </p:cNvGrpSpPr>
            <p:nvPr/>
          </p:nvGrpSpPr>
          <p:grpSpPr bwMode="auto">
            <a:xfrm>
              <a:off x="2502" y="2362"/>
              <a:ext cx="393" cy="203"/>
              <a:chOff x="2220" y="3747"/>
              <a:chExt cx="521" cy="267"/>
            </a:xfrm>
          </p:grpSpPr>
          <p:grpSp>
            <p:nvGrpSpPr>
              <p:cNvPr id="216081" name="Group 17"/>
              <p:cNvGrpSpPr>
                <a:grpSpLocks/>
              </p:cNvGrpSpPr>
              <p:nvPr/>
            </p:nvGrpSpPr>
            <p:grpSpPr bwMode="auto">
              <a:xfrm>
                <a:off x="2220" y="3747"/>
                <a:ext cx="259" cy="133"/>
                <a:chOff x="2212" y="3739"/>
                <a:chExt cx="337" cy="187"/>
              </a:xfrm>
            </p:grpSpPr>
            <p:sp>
              <p:nvSpPr>
                <p:cNvPr id="216082" name="Arc 18"/>
                <p:cNvSpPr>
                  <a:spLocks/>
                </p:cNvSpPr>
                <p:nvPr/>
              </p:nvSpPr>
              <p:spPr bwMode="auto">
                <a:xfrm>
                  <a:off x="2380" y="3739"/>
                  <a:ext cx="169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2422"/>
                    <a:gd name="T2" fmla="*/ 21584 w 21600"/>
                    <a:gd name="T3" fmla="*/ 22422 h 22422"/>
                    <a:gd name="T4" fmla="*/ 0 w 21600"/>
                    <a:gd name="T5" fmla="*/ 21600 h 22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34BE5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083" name="Arc 19"/>
                <p:cNvSpPr>
                  <a:spLocks/>
                </p:cNvSpPr>
                <p:nvPr/>
              </p:nvSpPr>
              <p:spPr bwMode="auto">
                <a:xfrm flipH="1">
                  <a:off x="2212" y="3739"/>
                  <a:ext cx="169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2422"/>
                    <a:gd name="T2" fmla="*/ 21584 w 21600"/>
                    <a:gd name="T3" fmla="*/ 22422 h 22422"/>
                    <a:gd name="T4" fmla="*/ 0 w 21600"/>
                    <a:gd name="T5" fmla="*/ 21600 h 22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34BE5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6084" name="Group 20"/>
              <p:cNvGrpSpPr>
                <a:grpSpLocks/>
              </p:cNvGrpSpPr>
              <p:nvPr/>
            </p:nvGrpSpPr>
            <p:grpSpPr bwMode="auto">
              <a:xfrm flipV="1">
                <a:off x="2482" y="3881"/>
                <a:ext cx="259" cy="133"/>
                <a:chOff x="2212" y="3739"/>
                <a:chExt cx="337" cy="187"/>
              </a:xfrm>
            </p:grpSpPr>
            <p:sp>
              <p:nvSpPr>
                <p:cNvPr id="216085" name="Arc 21"/>
                <p:cNvSpPr>
                  <a:spLocks/>
                </p:cNvSpPr>
                <p:nvPr/>
              </p:nvSpPr>
              <p:spPr bwMode="auto">
                <a:xfrm>
                  <a:off x="2380" y="3739"/>
                  <a:ext cx="169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2422"/>
                    <a:gd name="T2" fmla="*/ 21584 w 21600"/>
                    <a:gd name="T3" fmla="*/ 22422 h 22422"/>
                    <a:gd name="T4" fmla="*/ 0 w 21600"/>
                    <a:gd name="T5" fmla="*/ 21600 h 22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34BE5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086" name="Arc 22"/>
                <p:cNvSpPr>
                  <a:spLocks/>
                </p:cNvSpPr>
                <p:nvPr/>
              </p:nvSpPr>
              <p:spPr bwMode="auto">
                <a:xfrm flipH="1">
                  <a:off x="2212" y="3739"/>
                  <a:ext cx="169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2422"/>
                    <a:gd name="T2" fmla="*/ 21584 w 21600"/>
                    <a:gd name="T3" fmla="*/ 22422 h 22422"/>
                    <a:gd name="T4" fmla="*/ 0 w 21600"/>
                    <a:gd name="T5" fmla="*/ 21600 h 22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34BE5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16087" name="Group 23"/>
          <p:cNvGrpSpPr>
            <a:grpSpLocks/>
          </p:cNvGrpSpPr>
          <p:nvPr/>
        </p:nvGrpSpPr>
        <p:grpSpPr bwMode="auto">
          <a:xfrm>
            <a:off x="6189663" y="2146300"/>
            <a:ext cx="360362" cy="360363"/>
            <a:chOff x="8804" y="2180"/>
            <a:chExt cx="568" cy="568"/>
          </a:xfrm>
        </p:grpSpPr>
        <p:sp>
          <p:nvSpPr>
            <p:cNvPr id="216088" name="Oval 24"/>
            <p:cNvSpPr>
              <a:spLocks noChangeArrowheads="1"/>
            </p:cNvSpPr>
            <p:nvPr/>
          </p:nvSpPr>
          <p:spPr bwMode="auto">
            <a:xfrm>
              <a:off x="8804" y="2180"/>
              <a:ext cx="568" cy="568"/>
            </a:xfrm>
            <a:prstGeom prst="ellipse">
              <a:avLst/>
            </a:prstGeom>
            <a:solidFill>
              <a:srgbClr val="D2233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6089" name="Group 25"/>
            <p:cNvGrpSpPr>
              <a:grpSpLocks/>
            </p:cNvGrpSpPr>
            <p:nvPr/>
          </p:nvGrpSpPr>
          <p:grpSpPr bwMode="auto">
            <a:xfrm>
              <a:off x="8891" y="2362"/>
              <a:ext cx="393" cy="203"/>
              <a:chOff x="2220" y="3747"/>
              <a:chExt cx="521" cy="267"/>
            </a:xfrm>
          </p:grpSpPr>
          <p:grpSp>
            <p:nvGrpSpPr>
              <p:cNvPr id="216090" name="Group 26"/>
              <p:cNvGrpSpPr>
                <a:grpSpLocks/>
              </p:cNvGrpSpPr>
              <p:nvPr/>
            </p:nvGrpSpPr>
            <p:grpSpPr bwMode="auto">
              <a:xfrm>
                <a:off x="2220" y="3747"/>
                <a:ext cx="259" cy="133"/>
                <a:chOff x="2212" y="3739"/>
                <a:chExt cx="337" cy="187"/>
              </a:xfrm>
            </p:grpSpPr>
            <p:sp>
              <p:nvSpPr>
                <p:cNvPr id="216091" name="Arc 27"/>
                <p:cNvSpPr>
                  <a:spLocks/>
                </p:cNvSpPr>
                <p:nvPr/>
              </p:nvSpPr>
              <p:spPr bwMode="auto">
                <a:xfrm>
                  <a:off x="2380" y="3739"/>
                  <a:ext cx="169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2422"/>
                    <a:gd name="T2" fmla="*/ 21584 w 21600"/>
                    <a:gd name="T3" fmla="*/ 22422 h 22422"/>
                    <a:gd name="T4" fmla="*/ 0 w 21600"/>
                    <a:gd name="T5" fmla="*/ 21600 h 22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D2233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092" name="Arc 28"/>
                <p:cNvSpPr>
                  <a:spLocks/>
                </p:cNvSpPr>
                <p:nvPr/>
              </p:nvSpPr>
              <p:spPr bwMode="auto">
                <a:xfrm flipH="1">
                  <a:off x="2212" y="3739"/>
                  <a:ext cx="169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2422"/>
                    <a:gd name="T2" fmla="*/ 21584 w 21600"/>
                    <a:gd name="T3" fmla="*/ 22422 h 22422"/>
                    <a:gd name="T4" fmla="*/ 0 w 21600"/>
                    <a:gd name="T5" fmla="*/ 21600 h 22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D2233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6093" name="Group 29"/>
              <p:cNvGrpSpPr>
                <a:grpSpLocks/>
              </p:cNvGrpSpPr>
              <p:nvPr/>
            </p:nvGrpSpPr>
            <p:grpSpPr bwMode="auto">
              <a:xfrm flipV="1">
                <a:off x="2482" y="3881"/>
                <a:ext cx="259" cy="133"/>
                <a:chOff x="2212" y="3739"/>
                <a:chExt cx="337" cy="187"/>
              </a:xfrm>
            </p:grpSpPr>
            <p:sp>
              <p:nvSpPr>
                <p:cNvPr id="216094" name="Arc 30"/>
                <p:cNvSpPr>
                  <a:spLocks/>
                </p:cNvSpPr>
                <p:nvPr/>
              </p:nvSpPr>
              <p:spPr bwMode="auto">
                <a:xfrm>
                  <a:off x="2380" y="3739"/>
                  <a:ext cx="169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2422"/>
                    <a:gd name="T2" fmla="*/ 21584 w 21600"/>
                    <a:gd name="T3" fmla="*/ 22422 h 22422"/>
                    <a:gd name="T4" fmla="*/ 0 w 21600"/>
                    <a:gd name="T5" fmla="*/ 21600 h 22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D2233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095" name="Arc 31"/>
                <p:cNvSpPr>
                  <a:spLocks/>
                </p:cNvSpPr>
                <p:nvPr/>
              </p:nvSpPr>
              <p:spPr bwMode="auto">
                <a:xfrm flipH="1">
                  <a:off x="2212" y="3739"/>
                  <a:ext cx="169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2422"/>
                    <a:gd name="T2" fmla="*/ 21584 w 21600"/>
                    <a:gd name="T3" fmla="*/ 22422 h 22422"/>
                    <a:gd name="T4" fmla="*/ 0 w 21600"/>
                    <a:gd name="T5" fmla="*/ 21600 h 22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D2233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7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Example: emergency thermal capacity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3657600"/>
            <a:ext cx="8229600" cy="2468563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Each line between A and B is rated at 200 MW</a:t>
            </a:r>
          </a:p>
          <a:p>
            <a:r>
              <a:rPr lang="en-GB" dirty="0"/>
              <a:t>Each line has a 10% emergency rating for 20 minutes</a:t>
            </a:r>
          </a:p>
          <a:p>
            <a:r>
              <a:rPr lang="en-GB" dirty="0"/>
              <a:t>If generator at B can increase its output by 20 MW in 20 minutes, the generator at A can sell 220 MW to load at B</a:t>
            </a:r>
          </a:p>
          <a:p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3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56729F-AD90-3943-9DBA-B2548C07BA08}" type="slidenum">
              <a:rPr lang="en-US"/>
              <a:pPr/>
              <a:t>39</a:t>
            </a:fld>
            <a:endParaRPr lang="en-US"/>
          </a:p>
        </p:txBody>
      </p:sp>
      <p:sp>
        <p:nvSpPr>
          <p:cNvPr id="217092" name="Line 4"/>
          <p:cNvSpPr>
            <a:spLocks noChangeShapeType="1"/>
          </p:cNvSpPr>
          <p:nvPr/>
        </p:nvSpPr>
        <p:spPr bwMode="auto">
          <a:xfrm>
            <a:off x="2943225" y="2146300"/>
            <a:ext cx="0" cy="5413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7093" name="Line 5"/>
          <p:cNvSpPr>
            <a:spLocks noChangeShapeType="1"/>
          </p:cNvSpPr>
          <p:nvPr/>
        </p:nvSpPr>
        <p:spPr bwMode="auto">
          <a:xfrm>
            <a:off x="5738813" y="2146300"/>
            <a:ext cx="0" cy="5413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7094" name="Line 6"/>
          <p:cNvSpPr>
            <a:spLocks noChangeShapeType="1"/>
          </p:cNvSpPr>
          <p:nvPr/>
        </p:nvSpPr>
        <p:spPr bwMode="auto">
          <a:xfrm>
            <a:off x="2943225" y="2236788"/>
            <a:ext cx="27955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7095" name="Line 7"/>
          <p:cNvSpPr>
            <a:spLocks noChangeShapeType="1"/>
          </p:cNvSpPr>
          <p:nvPr/>
        </p:nvSpPr>
        <p:spPr bwMode="auto">
          <a:xfrm>
            <a:off x="2492375" y="2327275"/>
            <a:ext cx="4508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7096" name="Freeform 8"/>
          <p:cNvSpPr>
            <a:spLocks/>
          </p:cNvSpPr>
          <p:nvPr/>
        </p:nvSpPr>
        <p:spPr bwMode="auto">
          <a:xfrm flipH="1">
            <a:off x="5738813" y="2474913"/>
            <a:ext cx="269875" cy="450850"/>
          </a:xfrm>
          <a:custGeom>
            <a:avLst/>
            <a:gdLst>
              <a:gd name="T0" fmla="*/ 426 w 426"/>
              <a:gd name="T1" fmla="*/ 0 h 710"/>
              <a:gd name="T2" fmla="*/ 0 w 426"/>
              <a:gd name="T3" fmla="*/ 0 h 710"/>
              <a:gd name="T4" fmla="*/ 0 w 426"/>
              <a:gd name="T5" fmla="*/ 710 h 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6" h="710">
                <a:moveTo>
                  <a:pt x="426" y="0"/>
                </a:moveTo>
                <a:lnTo>
                  <a:pt x="0" y="0"/>
                </a:lnTo>
                <a:lnTo>
                  <a:pt x="0" y="710"/>
                </a:ln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7097" name="Line 9"/>
          <p:cNvSpPr>
            <a:spLocks noChangeShapeType="1"/>
          </p:cNvSpPr>
          <p:nvPr/>
        </p:nvSpPr>
        <p:spPr bwMode="auto">
          <a:xfrm>
            <a:off x="5738813" y="2327275"/>
            <a:ext cx="4508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7098" name="Text Box 10"/>
          <p:cNvSpPr txBox="1">
            <a:spLocks noChangeArrowheads="1"/>
          </p:cNvSpPr>
          <p:nvPr/>
        </p:nvSpPr>
        <p:spPr bwMode="auto">
          <a:xfrm>
            <a:off x="2819400" y="1727200"/>
            <a:ext cx="2540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0" hangingPunct="0">
              <a:spcBef>
                <a:spcPct val="0"/>
              </a:spcBef>
            </a:pPr>
            <a:r>
              <a:rPr lang="en-GB" sz="2400"/>
              <a:t>A</a:t>
            </a:r>
          </a:p>
        </p:txBody>
      </p:sp>
      <p:sp>
        <p:nvSpPr>
          <p:cNvPr id="217099" name="Text Box 11"/>
          <p:cNvSpPr txBox="1">
            <a:spLocks noChangeArrowheads="1"/>
          </p:cNvSpPr>
          <p:nvPr/>
        </p:nvSpPr>
        <p:spPr bwMode="auto">
          <a:xfrm>
            <a:off x="5613400" y="1727200"/>
            <a:ext cx="2540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0" hangingPunct="0">
              <a:spcBef>
                <a:spcPct val="0"/>
              </a:spcBef>
            </a:pPr>
            <a:r>
              <a:rPr lang="en-GB" sz="2400"/>
              <a:t>B</a:t>
            </a:r>
          </a:p>
        </p:txBody>
      </p:sp>
      <p:sp>
        <p:nvSpPr>
          <p:cNvPr id="217100" name="Line 12"/>
          <p:cNvSpPr>
            <a:spLocks noChangeShapeType="1"/>
          </p:cNvSpPr>
          <p:nvPr/>
        </p:nvSpPr>
        <p:spPr bwMode="auto">
          <a:xfrm>
            <a:off x="2930525" y="2579688"/>
            <a:ext cx="27955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7101" name="Text Box 13"/>
          <p:cNvSpPr txBox="1">
            <a:spLocks noChangeArrowheads="1"/>
          </p:cNvSpPr>
          <p:nvPr/>
        </p:nvSpPr>
        <p:spPr bwMode="auto">
          <a:xfrm>
            <a:off x="6096000" y="2717800"/>
            <a:ext cx="9906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GB" sz="2400"/>
              <a:t>Load</a:t>
            </a:r>
          </a:p>
        </p:txBody>
      </p:sp>
      <p:grpSp>
        <p:nvGrpSpPr>
          <p:cNvPr id="217102" name="Group 14"/>
          <p:cNvGrpSpPr>
            <a:grpSpLocks/>
          </p:cNvGrpSpPr>
          <p:nvPr/>
        </p:nvGrpSpPr>
        <p:grpSpPr bwMode="auto">
          <a:xfrm>
            <a:off x="2132013" y="2146300"/>
            <a:ext cx="360362" cy="360363"/>
            <a:chOff x="2414" y="2180"/>
            <a:chExt cx="568" cy="568"/>
          </a:xfrm>
        </p:grpSpPr>
        <p:sp>
          <p:nvSpPr>
            <p:cNvPr id="217103" name="Oval 15"/>
            <p:cNvSpPr>
              <a:spLocks noChangeArrowheads="1"/>
            </p:cNvSpPr>
            <p:nvPr/>
          </p:nvSpPr>
          <p:spPr bwMode="auto">
            <a:xfrm>
              <a:off x="2414" y="2180"/>
              <a:ext cx="568" cy="568"/>
            </a:xfrm>
            <a:prstGeom prst="ellipse">
              <a:avLst/>
            </a:prstGeom>
            <a:solidFill>
              <a:srgbClr val="34BE5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7104" name="Group 16"/>
            <p:cNvGrpSpPr>
              <a:grpSpLocks/>
            </p:cNvGrpSpPr>
            <p:nvPr/>
          </p:nvGrpSpPr>
          <p:grpSpPr bwMode="auto">
            <a:xfrm>
              <a:off x="2502" y="2362"/>
              <a:ext cx="393" cy="203"/>
              <a:chOff x="2220" y="3747"/>
              <a:chExt cx="521" cy="267"/>
            </a:xfrm>
          </p:grpSpPr>
          <p:grpSp>
            <p:nvGrpSpPr>
              <p:cNvPr id="217105" name="Group 17"/>
              <p:cNvGrpSpPr>
                <a:grpSpLocks/>
              </p:cNvGrpSpPr>
              <p:nvPr/>
            </p:nvGrpSpPr>
            <p:grpSpPr bwMode="auto">
              <a:xfrm>
                <a:off x="2220" y="3747"/>
                <a:ext cx="259" cy="133"/>
                <a:chOff x="2212" y="3739"/>
                <a:chExt cx="337" cy="187"/>
              </a:xfrm>
            </p:grpSpPr>
            <p:sp>
              <p:nvSpPr>
                <p:cNvPr id="217106" name="Arc 18"/>
                <p:cNvSpPr>
                  <a:spLocks/>
                </p:cNvSpPr>
                <p:nvPr/>
              </p:nvSpPr>
              <p:spPr bwMode="auto">
                <a:xfrm>
                  <a:off x="2380" y="3739"/>
                  <a:ext cx="169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2422"/>
                    <a:gd name="T2" fmla="*/ 21584 w 21600"/>
                    <a:gd name="T3" fmla="*/ 22422 h 22422"/>
                    <a:gd name="T4" fmla="*/ 0 w 21600"/>
                    <a:gd name="T5" fmla="*/ 21600 h 22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34BE5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107" name="Arc 19"/>
                <p:cNvSpPr>
                  <a:spLocks/>
                </p:cNvSpPr>
                <p:nvPr/>
              </p:nvSpPr>
              <p:spPr bwMode="auto">
                <a:xfrm flipH="1">
                  <a:off x="2212" y="3739"/>
                  <a:ext cx="169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2422"/>
                    <a:gd name="T2" fmla="*/ 21584 w 21600"/>
                    <a:gd name="T3" fmla="*/ 22422 h 22422"/>
                    <a:gd name="T4" fmla="*/ 0 w 21600"/>
                    <a:gd name="T5" fmla="*/ 21600 h 22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34BE5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7108" name="Group 20"/>
              <p:cNvGrpSpPr>
                <a:grpSpLocks/>
              </p:cNvGrpSpPr>
              <p:nvPr/>
            </p:nvGrpSpPr>
            <p:grpSpPr bwMode="auto">
              <a:xfrm flipV="1">
                <a:off x="2482" y="3881"/>
                <a:ext cx="259" cy="133"/>
                <a:chOff x="2212" y="3739"/>
                <a:chExt cx="337" cy="187"/>
              </a:xfrm>
            </p:grpSpPr>
            <p:sp>
              <p:nvSpPr>
                <p:cNvPr id="217109" name="Arc 21"/>
                <p:cNvSpPr>
                  <a:spLocks/>
                </p:cNvSpPr>
                <p:nvPr/>
              </p:nvSpPr>
              <p:spPr bwMode="auto">
                <a:xfrm>
                  <a:off x="2380" y="3739"/>
                  <a:ext cx="169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2422"/>
                    <a:gd name="T2" fmla="*/ 21584 w 21600"/>
                    <a:gd name="T3" fmla="*/ 22422 h 22422"/>
                    <a:gd name="T4" fmla="*/ 0 w 21600"/>
                    <a:gd name="T5" fmla="*/ 21600 h 22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34BE5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110" name="Arc 22"/>
                <p:cNvSpPr>
                  <a:spLocks/>
                </p:cNvSpPr>
                <p:nvPr/>
              </p:nvSpPr>
              <p:spPr bwMode="auto">
                <a:xfrm flipH="1">
                  <a:off x="2212" y="3739"/>
                  <a:ext cx="169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2422"/>
                    <a:gd name="T2" fmla="*/ 21584 w 21600"/>
                    <a:gd name="T3" fmla="*/ 22422 h 22422"/>
                    <a:gd name="T4" fmla="*/ 0 w 21600"/>
                    <a:gd name="T5" fmla="*/ 21600 h 22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34BE5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17111" name="Group 23"/>
          <p:cNvGrpSpPr>
            <a:grpSpLocks/>
          </p:cNvGrpSpPr>
          <p:nvPr/>
        </p:nvGrpSpPr>
        <p:grpSpPr bwMode="auto">
          <a:xfrm>
            <a:off x="6189663" y="2146300"/>
            <a:ext cx="360362" cy="360363"/>
            <a:chOff x="8804" y="2180"/>
            <a:chExt cx="568" cy="568"/>
          </a:xfrm>
        </p:grpSpPr>
        <p:sp>
          <p:nvSpPr>
            <p:cNvPr id="217112" name="Oval 24"/>
            <p:cNvSpPr>
              <a:spLocks noChangeArrowheads="1"/>
            </p:cNvSpPr>
            <p:nvPr/>
          </p:nvSpPr>
          <p:spPr bwMode="auto">
            <a:xfrm>
              <a:off x="8804" y="2180"/>
              <a:ext cx="568" cy="568"/>
            </a:xfrm>
            <a:prstGeom prst="ellipse">
              <a:avLst/>
            </a:prstGeom>
            <a:solidFill>
              <a:srgbClr val="D2233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7113" name="Group 25"/>
            <p:cNvGrpSpPr>
              <a:grpSpLocks/>
            </p:cNvGrpSpPr>
            <p:nvPr/>
          </p:nvGrpSpPr>
          <p:grpSpPr bwMode="auto">
            <a:xfrm>
              <a:off x="8891" y="2362"/>
              <a:ext cx="393" cy="203"/>
              <a:chOff x="2220" y="3747"/>
              <a:chExt cx="521" cy="267"/>
            </a:xfrm>
          </p:grpSpPr>
          <p:grpSp>
            <p:nvGrpSpPr>
              <p:cNvPr id="217114" name="Group 26"/>
              <p:cNvGrpSpPr>
                <a:grpSpLocks/>
              </p:cNvGrpSpPr>
              <p:nvPr/>
            </p:nvGrpSpPr>
            <p:grpSpPr bwMode="auto">
              <a:xfrm>
                <a:off x="2220" y="3747"/>
                <a:ext cx="259" cy="133"/>
                <a:chOff x="2212" y="3739"/>
                <a:chExt cx="337" cy="187"/>
              </a:xfrm>
            </p:grpSpPr>
            <p:sp>
              <p:nvSpPr>
                <p:cNvPr id="217115" name="Arc 27"/>
                <p:cNvSpPr>
                  <a:spLocks/>
                </p:cNvSpPr>
                <p:nvPr/>
              </p:nvSpPr>
              <p:spPr bwMode="auto">
                <a:xfrm>
                  <a:off x="2380" y="3739"/>
                  <a:ext cx="169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2422"/>
                    <a:gd name="T2" fmla="*/ 21584 w 21600"/>
                    <a:gd name="T3" fmla="*/ 22422 h 22422"/>
                    <a:gd name="T4" fmla="*/ 0 w 21600"/>
                    <a:gd name="T5" fmla="*/ 21600 h 22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D2233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116" name="Arc 28"/>
                <p:cNvSpPr>
                  <a:spLocks/>
                </p:cNvSpPr>
                <p:nvPr/>
              </p:nvSpPr>
              <p:spPr bwMode="auto">
                <a:xfrm flipH="1">
                  <a:off x="2212" y="3739"/>
                  <a:ext cx="169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2422"/>
                    <a:gd name="T2" fmla="*/ 21584 w 21600"/>
                    <a:gd name="T3" fmla="*/ 22422 h 22422"/>
                    <a:gd name="T4" fmla="*/ 0 w 21600"/>
                    <a:gd name="T5" fmla="*/ 21600 h 22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D2233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7117" name="Group 29"/>
              <p:cNvGrpSpPr>
                <a:grpSpLocks/>
              </p:cNvGrpSpPr>
              <p:nvPr/>
            </p:nvGrpSpPr>
            <p:grpSpPr bwMode="auto">
              <a:xfrm flipV="1">
                <a:off x="2482" y="3881"/>
                <a:ext cx="259" cy="133"/>
                <a:chOff x="2212" y="3739"/>
                <a:chExt cx="337" cy="187"/>
              </a:xfrm>
            </p:grpSpPr>
            <p:sp>
              <p:nvSpPr>
                <p:cNvPr id="217118" name="Arc 30"/>
                <p:cNvSpPr>
                  <a:spLocks/>
                </p:cNvSpPr>
                <p:nvPr/>
              </p:nvSpPr>
              <p:spPr bwMode="auto">
                <a:xfrm>
                  <a:off x="2380" y="3739"/>
                  <a:ext cx="169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2422"/>
                    <a:gd name="T2" fmla="*/ 21584 w 21600"/>
                    <a:gd name="T3" fmla="*/ 22422 h 22422"/>
                    <a:gd name="T4" fmla="*/ 0 w 21600"/>
                    <a:gd name="T5" fmla="*/ 21600 h 22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D2233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119" name="Arc 31"/>
                <p:cNvSpPr>
                  <a:spLocks/>
                </p:cNvSpPr>
                <p:nvPr/>
              </p:nvSpPr>
              <p:spPr bwMode="auto">
                <a:xfrm flipH="1">
                  <a:off x="2212" y="3739"/>
                  <a:ext cx="169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2422"/>
                    <a:gd name="T2" fmla="*/ 21584 w 21600"/>
                    <a:gd name="T3" fmla="*/ 22422 h 22422"/>
                    <a:gd name="T4" fmla="*/ 0 w 21600"/>
                    <a:gd name="T5" fmla="*/ 21600 h 22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D2233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of reliability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Cost of outages is a function of the value that customers put on reliability</a:t>
            </a:r>
          </a:p>
          <a:p>
            <a:r>
              <a:rPr lang="en-US" dirty="0"/>
              <a:t>Depends on:</a:t>
            </a:r>
          </a:p>
          <a:p>
            <a:pPr lvl="1"/>
            <a:r>
              <a:rPr lang="en-US" dirty="0"/>
              <a:t>Duration of outage</a:t>
            </a:r>
          </a:p>
          <a:p>
            <a:pPr lvl="1"/>
            <a:r>
              <a:rPr lang="en-US" dirty="0"/>
              <a:t>Time of outage</a:t>
            </a:r>
          </a:p>
          <a:p>
            <a:pPr lvl="1"/>
            <a:r>
              <a:rPr lang="en-US" dirty="0"/>
              <a:t>Customer</a:t>
            </a:r>
          </a:p>
          <a:p>
            <a:pPr lvl="2"/>
            <a:r>
              <a:rPr lang="en-US" dirty="0"/>
              <a:t>Type: residential, commercial, industrial</a:t>
            </a:r>
          </a:p>
          <a:p>
            <a:pPr lvl="2"/>
            <a:r>
              <a:rPr lang="en-US" dirty="0"/>
              <a:t>Individual customer</a:t>
            </a:r>
          </a:p>
          <a:p>
            <a:r>
              <a:rPr lang="en-US" dirty="0"/>
              <a:t>Cost of outages is much greater to consumers than to producers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45CAF0-26EE-7A4D-BCB6-A6460FA3315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5486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Example: transient stability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3276600"/>
            <a:ext cx="8229600" cy="28495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GB" sz="2800" dirty="0"/>
              <a:t>Assumptions:</a:t>
            </a:r>
          </a:p>
          <a:p>
            <a:pPr lvl="1">
              <a:lnSpc>
                <a:spcPct val="90000"/>
              </a:lnSpc>
            </a:pPr>
            <a:r>
              <a:rPr lang="en-GB" sz="2600" dirty="0"/>
              <a:t>B is an infinite bus</a:t>
            </a:r>
          </a:p>
          <a:p>
            <a:pPr lvl="1">
              <a:lnSpc>
                <a:spcPct val="90000"/>
              </a:lnSpc>
            </a:pPr>
            <a:r>
              <a:rPr lang="en-GB" sz="2600" dirty="0"/>
              <a:t>Transient reactance of A = 0.9 </a:t>
            </a:r>
            <a:r>
              <a:rPr lang="en-GB" sz="2600" dirty="0" err="1"/>
              <a:t>p.u</a:t>
            </a:r>
            <a:r>
              <a:rPr lang="en-GB" sz="2600" dirty="0"/>
              <a:t>., inertia constant H = 2 s</a:t>
            </a:r>
          </a:p>
          <a:p>
            <a:pPr lvl="1">
              <a:lnSpc>
                <a:spcPct val="90000"/>
              </a:lnSpc>
            </a:pPr>
            <a:r>
              <a:rPr lang="en-GB" sz="2600" dirty="0"/>
              <a:t>Each line has a reactance of 0.3 </a:t>
            </a:r>
            <a:r>
              <a:rPr lang="en-GB" sz="2600" dirty="0" err="1"/>
              <a:t>p.u</a:t>
            </a:r>
            <a:r>
              <a:rPr lang="en-GB" sz="2600" dirty="0"/>
              <a:t>.</a:t>
            </a:r>
          </a:p>
          <a:p>
            <a:pPr lvl="1">
              <a:lnSpc>
                <a:spcPct val="90000"/>
              </a:lnSpc>
            </a:pPr>
            <a:r>
              <a:rPr lang="en-GB" sz="2600" dirty="0"/>
              <a:t>Voltages are at nominal value</a:t>
            </a:r>
          </a:p>
          <a:p>
            <a:pPr lvl="1">
              <a:lnSpc>
                <a:spcPct val="90000"/>
              </a:lnSpc>
            </a:pPr>
            <a:r>
              <a:rPr lang="en-GB" sz="2600" dirty="0"/>
              <a:t>Fault cleared in 100 </a:t>
            </a:r>
            <a:r>
              <a:rPr lang="en-GB" sz="2600" dirty="0" err="1"/>
              <a:t>ms</a:t>
            </a:r>
            <a:r>
              <a:rPr lang="en-GB" sz="2600" dirty="0"/>
              <a:t> by tripping affected line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Maximum power transfer: 108 MW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3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5DE759-C00D-004E-88A0-5AE8A1B0839B}" type="slidenum">
              <a:rPr lang="en-US"/>
              <a:pPr/>
              <a:t>40</a:t>
            </a:fld>
            <a:endParaRPr lang="en-US"/>
          </a:p>
        </p:txBody>
      </p:sp>
      <p:sp>
        <p:nvSpPr>
          <p:cNvPr id="218116" name="Line 4"/>
          <p:cNvSpPr>
            <a:spLocks noChangeShapeType="1"/>
          </p:cNvSpPr>
          <p:nvPr/>
        </p:nvSpPr>
        <p:spPr bwMode="auto">
          <a:xfrm>
            <a:off x="2943225" y="2146300"/>
            <a:ext cx="0" cy="5413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8117" name="Line 5"/>
          <p:cNvSpPr>
            <a:spLocks noChangeShapeType="1"/>
          </p:cNvSpPr>
          <p:nvPr/>
        </p:nvSpPr>
        <p:spPr bwMode="auto">
          <a:xfrm>
            <a:off x="5738813" y="2146300"/>
            <a:ext cx="0" cy="5413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8118" name="Line 6"/>
          <p:cNvSpPr>
            <a:spLocks noChangeShapeType="1"/>
          </p:cNvSpPr>
          <p:nvPr/>
        </p:nvSpPr>
        <p:spPr bwMode="auto">
          <a:xfrm>
            <a:off x="2943225" y="2236788"/>
            <a:ext cx="27955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8119" name="Line 7"/>
          <p:cNvSpPr>
            <a:spLocks noChangeShapeType="1"/>
          </p:cNvSpPr>
          <p:nvPr/>
        </p:nvSpPr>
        <p:spPr bwMode="auto">
          <a:xfrm>
            <a:off x="2492375" y="2327275"/>
            <a:ext cx="4508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8120" name="Freeform 8"/>
          <p:cNvSpPr>
            <a:spLocks/>
          </p:cNvSpPr>
          <p:nvPr/>
        </p:nvSpPr>
        <p:spPr bwMode="auto">
          <a:xfrm flipH="1">
            <a:off x="5738813" y="2474913"/>
            <a:ext cx="269875" cy="450850"/>
          </a:xfrm>
          <a:custGeom>
            <a:avLst/>
            <a:gdLst>
              <a:gd name="T0" fmla="*/ 426 w 426"/>
              <a:gd name="T1" fmla="*/ 0 h 710"/>
              <a:gd name="T2" fmla="*/ 0 w 426"/>
              <a:gd name="T3" fmla="*/ 0 h 710"/>
              <a:gd name="T4" fmla="*/ 0 w 426"/>
              <a:gd name="T5" fmla="*/ 710 h 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6" h="710">
                <a:moveTo>
                  <a:pt x="426" y="0"/>
                </a:moveTo>
                <a:lnTo>
                  <a:pt x="0" y="0"/>
                </a:lnTo>
                <a:lnTo>
                  <a:pt x="0" y="710"/>
                </a:ln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8121" name="Line 9"/>
          <p:cNvSpPr>
            <a:spLocks noChangeShapeType="1"/>
          </p:cNvSpPr>
          <p:nvPr/>
        </p:nvSpPr>
        <p:spPr bwMode="auto">
          <a:xfrm>
            <a:off x="5738813" y="2327275"/>
            <a:ext cx="4508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8122" name="Text Box 10"/>
          <p:cNvSpPr txBox="1">
            <a:spLocks noChangeArrowheads="1"/>
          </p:cNvSpPr>
          <p:nvPr/>
        </p:nvSpPr>
        <p:spPr bwMode="auto">
          <a:xfrm>
            <a:off x="2819400" y="1727200"/>
            <a:ext cx="2540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0" hangingPunct="0">
              <a:spcBef>
                <a:spcPct val="0"/>
              </a:spcBef>
            </a:pPr>
            <a:r>
              <a:rPr lang="en-GB" sz="2400"/>
              <a:t>A</a:t>
            </a:r>
          </a:p>
        </p:txBody>
      </p:sp>
      <p:sp>
        <p:nvSpPr>
          <p:cNvPr id="218123" name="Text Box 11"/>
          <p:cNvSpPr txBox="1">
            <a:spLocks noChangeArrowheads="1"/>
          </p:cNvSpPr>
          <p:nvPr/>
        </p:nvSpPr>
        <p:spPr bwMode="auto">
          <a:xfrm>
            <a:off x="5613400" y="1727200"/>
            <a:ext cx="2540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0" hangingPunct="0">
              <a:spcBef>
                <a:spcPct val="0"/>
              </a:spcBef>
            </a:pPr>
            <a:r>
              <a:rPr lang="en-GB" sz="2400"/>
              <a:t>B</a:t>
            </a:r>
          </a:p>
        </p:txBody>
      </p:sp>
      <p:sp>
        <p:nvSpPr>
          <p:cNvPr id="218124" name="Line 12"/>
          <p:cNvSpPr>
            <a:spLocks noChangeShapeType="1"/>
          </p:cNvSpPr>
          <p:nvPr/>
        </p:nvSpPr>
        <p:spPr bwMode="auto">
          <a:xfrm>
            <a:off x="2930525" y="2579688"/>
            <a:ext cx="27955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8125" name="Text Box 13"/>
          <p:cNvSpPr txBox="1">
            <a:spLocks noChangeArrowheads="1"/>
          </p:cNvSpPr>
          <p:nvPr/>
        </p:nvSpPr>
        <p:spPr bwMode="auto">
          <a:xfrm>
            <a:off x="6096000" y="2717800"/>
            <a:ext cx="9906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GB" sz="2400"/>
              <a:t>Load</a:t>
            </a:r>
          </a:p>
        </p:txBody>
      </p:sp>
      <p:grpSp>
        <p:nvGrpSpPr>
          <p:cNvPr id="218126" name="Group 14"/>
          <p:cNvGrpSpPr>
            <a:grpSpLocks/>
          </p:cNvGrpSpPr>
          <p:nvPr/>
        </p:nvGrpSpPr>
        <p:grpSpPr bwMode="auto">
          <a:xfrm>
            <a:off x="2132013" y="2146300"/>
            <a:ext cx="360362" cy="360363"/>
            <a:chOff x="2414" y="2180"/>
            <a:chExt cx="568" cy="568"/>
          </a:xfrm>
        </p:grpSpPr>
        <p:sp>
          <p:nvSpPr>
            <p:cNvPr id="218127" name="Oval 15"/>
            <p:cNvSpPr>
              <a:spLocks noChangeArrowheads="1"/>
            </p:cNvSpPr>
            <p:nvPr/>
          </p:nvSpPr>
          <p:spPr bwMode="auto">
            <a:xfrm>
              <a:off x="2414" y="2180"/>
              <a:ext cx="568" cy="568"/>
            </a:xfrm>
            <a:prstGeom prst="ellipse">
              <a:avLst/>
            </a:prstGeom>
            <a:solidFill>
              <a:srgbClr val="34BE5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8128" name="Group 16"/>
            <p:cNvGrpSpPr>
              <a:grpSpLocks/>
            </p:cNvGrpSpPr>
            <p:nvPr/>
          </p:nvGrpSpPr>
          <p:grpSpPr bwMode="auto">
            <a:xfrm>
              <a:off x="2502" y="2362"/>
              <a:ext cx="393" cy="203"/>
              <a:chOff x="2220" y="3747"/>
              <a:chExt cx="521" cy="267"/>
            </a:xfrm>
          </p:grpSpPr>
          <p:grpSp>
            <p:nvGrpSpPr>
              <p:cNvPr id="218129" name="Group 17"/>
              <p:cNvGrpSpPr>
                <a:grpSpLocks/>
              </p:cNvGrpSpPr>
              <p:nvPr/>
            </p:nvGrpSpPr>
            <p:grpSpPr bwMode="auto">
              <a:xfrm>
                <a:off x="2220" y="3747"/>
                <a:ext cx="259" cy="133"/>
                <a:chOff x="2212" y="3739"/>
                <a:chExt cx="337" cy="187"/>
              </a:xfrm>
            </p:grpSpPr>
            <p:sp>
              <p:nvSpPr>
                <p:cNvPr id="218130" name="Arc 18"/>
                <p:cNvSpPr>
                  <a:spLocks/>
                </p:cNvSpPr>
                <p:nvPr/>
              </p:nvSpPr>
              <p:spPr bwMode="auto">
                <a:xfrm>
                  <a:off x="2380" y="3739"/>
                  <a:ext cx="169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2422"/>
                    <a:gd name="T2" fmla="*/ 21584 w 21600"/>
                    <a:gd name="T3" fmla="*/ 22422 h 22422"/>
                    <a:gd name="T4" fmla="*/ 0 w 21600"/>
                    <a:gd name="T5" fmla="*/ 21600 h 22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34BE5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131" name="Arc 19"/>
                <p:cNvSpPr>
                  <a:spLocks/>
                </p:cNvSpPr>
                <p:nvPr/>
              </p:nvSpPr>
              <p:spPr bwMode="auto">
                <a:xfrm flipH="1">
                  <a:off x="2212" y="3739"/>
                  <a:ext cx="169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2422"/>
                    <a:gd name="T2" fmla="*/ 21584 w 21600"/>
                    <a:gd name="T3" fmla="*/ 22422 h 22422"/>
                    <a:gd name="T4" fmla="*/ 0 w 21600"/>
                    <a:gd name="T5" fmla="*/ 21600 h 22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34BE5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8132" name="Group 20"/>
              <p:cNvGrpSpPr>
                <a:grpSpLocks/>
              </p:cNvGrpSpPr>
              <p:nvPr/>
            </p:nvGrpSpPr>
            <p:grpSpPr bwMode="auto">
              <a:xfrm flipV="1">
                <a:off x="2482" y="3881"/>
                <a:ext cx="259" cy="133"/>
                <a:chOff x="2212" y="3739"/>
                <a:chExt cx="337" cy="187"/>
              </a:xfrm>
            </p:grpSpPr>
            <p:sp>
              <p:nvSpPr>
                <p:cNvPr id="218133" name="Arc 21"/>
                <p:cNvSpPr>
                  <a:spLocks/>
                </p:cNvSpPr>
                <p:nvPr/>
              </p:nvSpPr>
              <p:spPr bwMode="auto">
                <a:xfrm>
                  <a:off x="2380" y="3739"/>
                  <a:ext cx="169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2422"/>
                    <a:gd name="T2" fmla="*/ 21584 w 21600"/>
                    <a:gd name="T3" fmla="*/ 22422 h 22422"/>
                    <a:gd name="T4" fmla="*/ 0 w 21600"/>
                    <a:gd name="T5" fmla="*/ 21600 h 22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34BE5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134" name="Arc 22"/>
                <p:cNvSpPr>
                  <a:spLocks/>
                </p:cNvSpPr>
                <p:nvPr/>
              </p:nvSpPr>
              <p:spPr bwMode="auto">
                <a:xfrm flipH="1">
                  <a:off x="2212" y="3739"/>
                  <a:ext cx="169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2422"/>
                    <a:gd name="T2" fmla="*/ 21584 w 21600"/>
                    <a:gd name="T3" fmla="*/ 22422 h 22422"/>
                    <a:gd name="T4" fmla="*/ 0 w 21600"/>
                    <a:gd name="T5" fmla="*/ 21600 h 22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34BE5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18135" name="Group 23"/>
          <p:cNvGrpSpPr>
            <a:grpSpLocks/>
          </p:cNvGrpSpPr>
          <p:nvPr/>
        </p:nvGrpSpPr>
        <p:grpSpPr bwMode="auto">
          <a:xfrm>
            <a:off x="6189663" y="2146300"/>
            <a:ext cx="360362" cy="360363"/>
            <a:chOff x="8804" y="2180"/>
            <a:chExt cx="568" cy="568"/>
          </a:xfrm>
        </p:grpSpPr>
        <p:sp>
          <p:nvSpPr>
            <p:cNvPr id="218136" name="Oval 24"/>
            <p:cNvSpPr>
              <a:spLocks noChangeArrowheads="1"/>
            </p:cNvSpPr>
            <p:nvPr/>
          </p:nvSpPr>
          <p:spPr bwMode="auto">
            <a:xfrm>
              <a:off x="8804" y="2180"/>
              <a:ext cx="568" cy="568"/>
            </a:xfrm>
            <a:prstGeom prst="ellipse">
              <a:avLst/>
            </a:prstGeom>
            <a:solidFill>
              <a:srgbClr val="D2233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8137" name="Group 25"/>
            <p:cNvGrpSpPr>
              <a:grpSpLocks/>
            </p:cNvGrpSpPr>
            <p:nvPr/>
          </p:nvGrpSpPr>
          <p:grpSpPr bwMode="auto">
            <a:xfrm>
              <a:off x="8891" y="2362"/>
              <a:ext cx="393" cy="203"/>
              <a:chOff x="2220" y="3747"/>
              <a:chExt cx="521" cy="267"/>
            </a:xfrm>
          </p:grpSpPr>
          <p:grpSp>
            <p:nvGrpSpPr>
              <p:cNvPr id="218138" name="Group 26"/>
              <p:cNvGrpSpPr>
                <a:grpSpLocks/>
              </p:cNvGrpSpPr>
              <p:nvPr/>
            </p:nvGrpSpPr>
            <p:grpSpPr bwMode="auto">
              <a:xfrm>
                <a:off x="2220" y="3747"/>
                <a:ext cx="259" cy="133"/>
                <a:chOff x="2212" y="3739"/>
                <a:chExt cx="337" cy="187"/>
              </a:xfrm>
            </p:grpSpPr>
            <p:sp>
              <p:nvSpPr>
                <p:cNvPr id="218139" name="Arc 27"/>
                <p:cNvSpPr>
                  <a:spLocks/>
                </p:cNvSpPr>
                <p:nvPr/>
              </p:nvSpPr>
              <p:spPr bwMode="auto">
                <a:xfrm>
                  <a:off x="2380" y="3739"/>
                  <a:ext cx="169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2422"/>
                    <a:gd name="T2" fmla="*/ 21584 w 21600"/>
                    <a:gd name="T3" fmla="*/ 22422 h 22422"/>
                    <a:gd name="T4" fmla="*/ 0 w 21600"/>
                    <a:gd name="T5" fmla="*/ 21600 h 22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D2233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140" name="Arc 28"/>
                <p:cNvSpPr>
                  <a:spLocks/>
                </p:cNvSpPr>
                <p:nvPr/>
              </p:nvSpPr>
              <p:spPr bwMode="auto">
                <a:xfrm flipH="1">
                  <a:off x="2212" y="3739"/>
                  <a:ext cx="169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2422"/>
                    <a:gd name="T2" fmla="*/ 21584 w 21600"/>
                    <a:gd name="T3" fmla="*/ 22422 h 22422"/>
                    <a:gd name="T4" fmla="*/ 0 w 21600"/>
                    <a:gd name="T5" fmla="*/ 21600 h 22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D2233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8141" name="Group 29"/>
              <p:cNvGrpSpPr>
                <a:grpSpLocks/>
              </p:cNvGrpSpPr>
              <p:nvPr/>
            </p:nvGrpSpPr>
            <p:grpSpPr bwMode="auto">
              <a:xfrm flipV="1">
                <a:off x="2482" y="3881"/>
                <a:ext cx="259" cy="133"/>
                <a:chOff x="2212" y="3739"/>
                <a:chExt cx="337" cy="187"/>
              </a:xfrm>
            </p:grpSpPr>
            <p:sp>
              <p:nvSpPr>
                <p:cNvPr id="218142" name="Arc 30"/>
                <p:cNvSpPr>
                  <a:spLocks/>
                </p:cNvSpPr>
                <p:nvPr/>
              </p:nvSpPr>
              <p:spPr bwMode="auto">
                <a:xfrm>
                  <a:off x="2380" y="3739"/>
                  <a:ext cx="169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2422"/>
                    <a:gd name="T2" fmla="*/ 21584 w 21600"/>
                    <a:gd name="T3" fmla="*/ 22422 h 22422"/>
                    <a:gd name="T4" fmla="*/ 0 w 21600"/>
                    <a:gd name="T5" fmla="*/ 21600 h 22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D2233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143" name="Arc 31"/>
                <p:cNvSpPr>
                  <a:spLocks/>
                </p:cNvSpPr>
                <p:nvPr/>
              </p:nvSpPr>
              <p:spPr bwMode="auto">
                <a:xfrm flipH="1">
                  <a:off x="2212" y="3739"/>
                  <a:ext cx="169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2422"/>
                    <a:gd name="T2" fmla="*/ 21584 w 21600"/>
                    <a:gd name="T3" fmla="*/ 22422 h 22422"/>
                    <a:gd name="T4" fmla="*/ 0 w 21600"/>
                    <a:gd name="T5" fmla="*/ 21600 h 22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D2233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18144" name="AutoShape 32"/>
          <p:cNvSpPr>
            <a:spLocks noChangeArrowheads="1"/>
          </p:cNvSpPr>
          <p:nvPr/>
        </p:nvSpPr>
        <p:spPr bwMode="auto">
          <a:xfrm>
            <a:off x="3276600" y="2590800"/>
            <a:ext cx="228600" cy="457200"/>
          </a:xfrm>
          <a:prstGeom prst="lightningBolt">
            <a:avLst/>
          </a:prstGeom>
          <a:solidFill>
            <a:srgbClr val="FF8000"/>
          </a:solidFill>
          <a:ln>
            <a:noFill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8145" name="Rectangle 33"/>
          <p:cNvSpPr>
            <a:spLocks noChangeArrowheads="1"/>
          </p:cNvSpPr>
          <p:nvPr/>
        </p:nvSpPr>
        <p:spPr bwMode="auto">
          <a:xfrm>
            <a:off x="3048000" y="2514600"/>
            <a:ext cx="152400" cy="1524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8146" name="Rectangle 34"/>
          <p:cNvSpPr>
            <a:spLocks noChangeArrowheads="1"/>
          </p:cNvSpPr>
          <p:nvPr/>
        </p:nvSpPr>
        <p:spPr bwMode="auto">
          <a:xfrm>
            <a:off x="5410200" y="2514600"/>
            <a:ext cx="152400" cy="1524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8147" name="Rectangle 35"/>
          <p:cNvSpPr>
            <a:spLocks noChangeArrowheads="1"/>
          </p:cNvSpPr>
          <p:nvPr/>
        </p:nvSpPr>
        <p:spPr bwMode="auto">
          <a:xfrm>
            <a:off x="3048000" y="2165350"/>
            <a:ext cx="152400" cy="152400"/>
          </a:xfrm>
          <a:prstGeom prst="rect">
            <a:avLst/>
          </a:prstGeom>
          <a:solidFill>
            <a:srgbClr val="34BE5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8148" name="Rectangle 36"/>
          <p:cNvSpPr>
            <a:spLocks noChangeArrowheads="1"/>
          </p:cNvSpPr>
          <p:nvPr/>
        </p:nvSpPr>
        <p:spPr bwMode="auto">
          <a:xfrm>
            <a:off x="5410200" y="2165350"/>
            <a:ext cx="152400" cy="152400"/>
          </a:xfrm>
          <a:prstGeom prst="rect">
            <a:avLst/>
          </a:prstGeom>
          <a:solidFill>
            <a:srgbClr val="34BE5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Example: voltage stability</a:t>
            </a:r>
          </a:p>
        </p:txBody>
      </p:sp>
      <p:sp>
        <p:nvSpPr>
          <p:cNvPr id="219139" name="Rectangle 1027"/>
          <p:cNvSpPr>
            <a:spLocks noGrp="1" noChangeArrowheads="1"/>
          </p:cNvSpPr>
          <p:nvPr>
            <p:ph idx="1"/>
          </p:nvPr>
        </p:nvSpPr>
        <p:spPr>
          <a:xfrm>
            <a:off x="468313" y="3573016"/>
            <a:ext cx="8229600" cy="28083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No reactive support at B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198 MW can be transferred from A to B before the voltage at B drops below 0.95 </a:t>
            </a:r>
            <a:r>
              <a:rPr lang="en-GB" dirty="0" err="1"/>
              <a:t>p.u</a:t>
            </a:r>
            <a:r>
              <a:rPr lang="en-GB" dirty="0"/>
              <a:t>.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However, the voltage collapses if a line is tripped when power transfer is larger than 166 MW</a:t>
            </a:r>
          </a:p>
          <a:p>
            <a:pPr>
              <a:lnSpc>
                <a:spcPct val="90000"/>
              </a:lnSpc>
            </a:pPr>
            <a:r>
              <a:rPr lang="en-GB" dirty="0"/>
              <a:t>The maximum power transfer is thus 166 MW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3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137936-1E52-144B-AB6C-24CC19AF8DBB}" type="slidenum">
              <a:rPr lang="en-US"/>
              <a:pPr/>
              <a:t>41</a:t>
            </a:fld>
            <a:endParaRPr lang="en-US"/>
          </a:p>
        </p:txBody>
      </p:sp>
      <p:sp>
        <p:nvSpPr>
          <p:cNvPr id="219140" name="Line 1028"/>
          <p:cNvSpPr>
            <a:spLocks noChangeShapeType="1"/>
          </p:cNvSpPr>
          <p:nvPr/>
        </p:nvSpPr>
        <p:spPr bwMode="auto">
          <a:xfrm>
            <a:off x="2943225" y="2146300"/>
            <a:ext cx="0" cy="5413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41" name="Line 1029"/>
          <p:cNvSpPr>
            <a:spLocks noChangeShapeType="1"/>
          </p:cNvSpPr>
          <p:nvPr/>
        </p:nvSpPr>
        <p:spPr bwMode="auto">
          <a:xfrm>
            <a:off x="5738813" y="2146300"/>
            <a:ext cx="0" cy="5413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42" name="Line 1030"/>
          <p:cNvSpPr>
            <a:spLocks noChangeShapeType="1"/>
          </p:cNvSpPr>
          <p:nvPr/>
        </p:nvSpPr>
        <p:spPr bwMode="auto">
          <a:xfrm>
            <a:off x="2943225" y="2236788"/>
            <a:ext cx="27955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43" name="Line 1031"/>
          <p:cNvSpPr>
            <a:spLocks noChangeShapeType="1"/>
          </p:cNvSpPr>
          <p:nvPr/>
        </p:nvSpPr>
        <p:spPr bwMode="auto">
          <a:xfrm>
            <a:off x="2492375" y="2327275"/>
            <a:ext cx="4508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44" name="Freeform 1032"/>
          <p:cNvSpPr>
            <a:spLocks/>
          </p:cNvSpPr>
          <p:nvPr/>
        </p:nvSpPr>
        <p:spPr bwMode="auto">
          <a:xfrm flipH="1">
            <a:off x="5738813" y="2474913"/>
            <a:ext cx="269875" cy="450850"/>
          </a:xfrm>
          <a:custGeom>
            <a:avLst/>
            <a:gdLst>
              <a:gd name="T0" fmla="*/ 426 w 426"/>
              <a:gd name="T1" fmla="*/ 0 h 710"/>
              <a:gd name="T2" fmla="*/ 0 w 426"/>
              <a:gd name="T3" fmla="*/ 0 h 710"/>
              <a:gd name="T4" fmla="*/ 0 w 426"/>
              <a:gd name="T5" fmla="*/ 710 h 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6" h="710">
                <a:moveTo>
                  <a:pt x="426" y="0"/>
                </a:moveTo>
                <a:lnTo>
                  <a:pt x="0" y="0"/>
                </a:lnTo>
                <a:lnTo>
                  <a:pt x="0" y="710"/>
                </a:ln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45" name="Line 1033"/>
          <p:cNvSpPr>
            <a:spLocks noChangeShapeType="1"/>
          </p:cNvSpPr>
          <p:nvPr/>
        </p:nvSpPr>
        <p:spPr bwMode="auto">
          <a:xfrm>
            <a:off x="5738813" y="2327275"/>
            <a:ext cx="4508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46" name="Text Box 1034"/>
          <p:cNvSpPr txBox="1">
            <a:spLocks noChangeArrowheads="1"/>
          </p:cNvSpPr>
          <p:nvPr/>
        </p:nvSpPr>
        <p:spPr bwMode="auto">
          <a:xfrm>
            <a:off x="2819400" y="1727200"/>
            <a:ext cx="2540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0" hangingPunct="0">
              <a:spcBef>
                <a:spcPct val="0"/>
              </a:spcBef>
            </a:pPr>
            <a:r>
              <a:rPr lang="en-GB" sz="2400"/>
              <a:t>A</a:t>
            </a:r>
          </a:p>
        </p:txBody>
      </p:sp>
      <p:sp>
        <p:nvSpPr>
          <p:cNvPr id="219147" name="Text Box 1035"/>
          <p:cNvSpPr txBox="1">
            <a:spLocks noChangeArrowheads="1"/>
          </p:cNvSpPr>
          <p:nvPr/>
        </p:nvSpPr>
        <p:spPr bwMode="auto">
          <a:xfrm>
            <a:off x="5613400" y="1727200"/>
            <a:ext cx="2540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0" hangingPunct="0">
              <a:spcBef>
                <a:spcPct val="0"/>
              </a:spcBef>
            </a:pPr>
            <a:r>
              <a:rPr lang="en-GB" sz="2400"/>
              <a:t>B</a:t>
            </a:r>
          </a:p>
        </p:txBody>
      </p:sp>
      <p:sp>
        <p:nvSpPr>
          <p:cNvPr id="219148" name="Line 1036"/>
          <p:cNvSpPr>
            <a:spLocks noChangeShapeType="1"/>
          </p:cNvSpPr>
          <p:nvPr/>
        </p:nvSpPr>
        <p:spPr bwMode="auto">
          <a:xfrm>
            <a:off x="2930525" y="2579688"/>
            <a:ext cx="27955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49" name="Text Box 1037"/>
          <p:cNvSpPr txBox="1">
            <a:spLocks noChangeArrowheads="1"/>
          </p:cNvSpPr>
          <p:nvPr/>
        </p:nvSpPr>
        <p:spPr bwMode="auto">
          <a:xfrm>
            <a:off x="6096000" y="2717800"/>
            <a:ext cx="9906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GB" sz="2400"/>
              <a:t>Load</a:t>
            </a:r>
          </a:p>
        </p:txBody>
      </p:sp>
      <p:grpSp>
        <p:nvGrpSpPr>
          <p:cNvPr id="219150" name="Group 1038"/>
          <p:cNvGrpSpPr>
            <a:grpSpLocks/>
          </p:cNvGrpSpPr>
          <p:nvPr/>
        </p:nvGrpSpPr>
        <p:grpSpPr bwMode="auto">
          <a:xfrm>
            <a:off x="2132013" y="2146300"/>
            <a:ext cx="360362" cy="360363"/>
            <a:chOff x="2414" y="2180"/>
            <a:chExt cx="568" cy="568"/>
          </a:xfrm>
        </p:grpSpPr>
        <p:sp>
          <p:nvSpPr>
            <p:cNvPr id="219151" name="Oval 1039"/>
            <p:cNvSpPr>
              <a:spLocks noChangeArrowheads="1"/>
            </p:cNvSpPr>
            <p:nvPr/>
          </p:nvSpPr>
          <p:spPr bwMode="auto">
            <a:xfrm>
              <a:off x="2414" y="2180"/>
              <a:ext cx="568" cy="568"/>
            </a:xfrm>
            <a:prstGeom prst="ellipse">
              <a:avLst/>
            </a:prstGeom>
            <a:solidFill>
              <a:srgbClr val="34BE5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9152" name="Group 1040"/>
            <p:cNvGrpSpPr>
              <a:grpSpLocks/>
            </p:cNvGrpSpPr>
            <p:nvPr/>
          </p:nvGrpSpPr>
          <p:grpSpPr bwMode="auto">
            <a:xfrm>
              <a:off x="2502" y="2362"/>
              <a:ext cx="393" cy="203"/>
              <a:chOff x="2220" y="3747"/>
              <a:chExt cx="521" cy="267"/>
            </a:xfrm>
          </p:grpSpPr>
          <p:grpSp>
            <p:nvGrpSpPr>
              <p:cNvPr id="219153" name="Group 1041"/>
              <p:cNvGrpSpPr>
                <a:grpSpLocks/>
              </p:cNvGrpSpPr>
              <p:nvPr/>
            </p:nvGrpSpPr>
            <p:grpSpPr bwMode="auto">
              <a:xfrm>
                <a:off x="2220" y="3747"/>
                <a:ext cx="259" cy="133"/>
                <a:chOff x="2212" y="3739"/>
                <a:chExt cx="337" cy="187"/>
              </a:xfrm>
            </p:grpSpPr>
            <p:sp>
              <p:nvSpPr>
                <p:cNvPr id="219154" name="Arc 1042"/>
                <p:cNvSpPr>
                  <a:spLocks/>
                </p:cNvSpPr>
                <p:nvPr/>
              </p:nvSpPr>
              <p:spPr bwMode="auto">
                <a:xfrm>
                  <a:off x="2380" y="3739"/>
                  <a:ext cx="169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2422"/>
                    <a:gd name="T2" fmla="*/ 21584 w 21600"/>
                    <a:gd name="T3" fmla="*/ 22422 h 22422"/>
                    <a:gd name="T4" fmla="*/ 0 w 21600"/>
                    <a:gd name="T5" fmla="*/ 21600 h 22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34BE5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155" name="Arc 1043"/>
                <p:cNvSpPr>
                  <a:spLocks/>
                </p:cNvSpPr>
                <p:nvPr/>
              </p:nvSpPr>
              <p:spPr bwMode="auto">
                <a:xfrm flipH="1">
                  <a:off x="2212" y="3739"/>
                  <a:ext cx="169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2422"/>
                    <a:gd name="T2" fmla="*/ 21584 w 21600"/>
                    <a:gd name="T3" fmla="*/ 22422 h 22422"/>
                    <a:gd name="T4" fmla="*/ 0 w 21600"/>
                    <a:gd name="T5" fmla="*/ 21600 h 22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34BE5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9156" name="Group 1044"/>
              <p:cNvGrpSpPr>
                <a:grpSpLocks/>
              </p:cNvGrpSpPr>
              <p:nvPr/>
            </p:nvGrpSpPr>
            <p:grpSpPr bwMode="auto">
              <a:xfrm flipV="1">
                <a:off x="2482" y="3881"/>
                <a:ext cx="259" cy="133"/>
                <a:chOff x="2212" y="3739"/>
                <a:chExt cx="337" cy="187"/>
              </a:xfrm>
            </p:grpSpPr>
            <p:sp>
              <p:nvSpPr>
                <p:cNvPr id="219157" name="Arc 1045"/>
                <p:cNvSpPr>
                  <a:spLocks/>
                </p:cNvSpPr>
                <p:nvPr/>
              </p:nvSpPr>
              <p:spPr bwMode="auto">
                <a:xfrm>
                  <a:off x="2380" y="3739"/>
                  <a:ext cx="169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2422"/>
                    <a:gd name="T2" fmla="*/ 21584 w 21600"/>
                    <a:gd name="T3" fmla="*/ 22422 h 22422"/>
                    <a:gd name="T4" fmla="*/ 0 w 21600"/>
                    <a:gd name="T5" fmla="*/ 21600 h 22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34BE5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158" name="Arc 1046"/>
                <p:cNvSpPr>
                  <a:spLocks/>
                </p:cNvSpPr>
                <p:nvPr/>
              </p:nvSpPr>
              <p:spPr bwMode="auto">
                <a:xfrm flipH="1">
                  <a:off x="2212" y="3739"/>
                  <a:ext cx="169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2422"/>
                    <a:gd name="T2" fmla="*/ 21584 w 21600"/>
                    <a:gd name="T3" fmla="*/ 22422 h 22422"/>
                    <a:gd name="T4" fmla="*/ 0 w 21600"/>
                    <a:gd name="T5" fmla="*/ 21600 h 22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34BE5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19159" name="Group 1047"/>
          <p:cNvGrpSpPr>
            <a:grpSpLocks/>
          </p:cNvGrpSpPr>
          <p:nvPr/>
        </p:nvGrpSpPr>
        <p:grpSpPr bwMode="auto">
          <a:xfrm>
            <a:off x="6189663" y="2146300"/>
            <a:ext cx="360362" cy="360363"/>
            <a:chOff x="8804" y="2180"/>
            <a:chExt cx="568" cy="568"/>
          </a:xfrm>
        </p:grpSpPr>
        <p:sp>
          <p:nvSpPr>
            <p:cNvPr id="219160" name="Oval 1048"/>
            <p:cNvSpPr>
              <a:spLocks noChangeArrowheads="1"/>
            </p:cNvSpPr>
            <p:nvPr/>
          </p:nvSpPr>
          <p:spPr bwMode="auto">
            <a:xfrm>
              <a:off x="8804" y="2180"/>
              <a:ext cx="568" cy="568"/>
            </a:xfrm>
            <a:prstGeom prst="ellipse">
              <a:avLst/>
            </a:prstGeom>
            <a:solidFill>
              <a:srgbClr val="D2233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9161" name="Group 1049"/>
            <p:cNvGrpSpPr>
              <a:grpSpLocks/>
            </p:cNvGrpSpPr>
            <p:nvPr/>
          </p:nvGrpSpPr>
          <p:grpSpPr bwMode="auto">
            <a:xfrm>
              <a:off x="8891" y="2362"/>
              <a:ext cx="393" cy="203"/>
              <a:chOff x="2220" y="3747"/>
              <a:chExt cx="521" cy="267"/>
            </a:xfrm>
          </p:grpSpPr>
          <p:grpSp>
            <p:nvGrpSpPr>
              <p:cNvPr id="219162" name="Group 1050"/>
              <p:cNvGrpSpPr>
                <a:grpSpLocks/>
              </p:cNvGrpSpPr>
              <p:nvPr/>
            </p:nvGrpSpPr>
            <p:grpSpPr bwMode="auto">
              <a:xfrm>
                <a:off x="2220" y="3747"/>
                <a:ext cx="259" cy="133"/>
                <a:chOff x="2212" y="3739"/>
                <a:chExt cx="337" cy="187"/>
              </a:xfrm>
            </p:grpSpPr>
            <p:sp>
              <p:nvSpPr>
                <p:cNvPr id="219163" name="Arc 1051"/>
                <p:cNvSpPr>
                  <a:spLocks/>
                </p:cNvSpPr>
                <p:nvPr/>
              </p:nvSpPr>
              <p:spPr bwMode="auto">
                <a:xfrm>
                  <a:off x="2380" y="3739"/>
                  <a:ext cx="169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2422"/>
                    <a:gd name="T2" fmla="*/ 21584 w 21600"/>
                    <a:gd name="T3" fmla="*/ 22422 h 22422"/>
                    <a:gd name="T4" fmla="*/ 0 w 21600"/>
                    <a:gd name="T5" fmla="*/ 21600 h 22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D2233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164" name="Arc 1052"/>
                <p:cNvSpPr>
                  <a:spLocks/>
                </p:cNvSpPr>
                <p:nvPr/>
              </p:nvSpPr>
              <p:spPr bwMode="auto">
                <a:xfrm flipH="1">
                  <a:off x="2212" y="3739"/>
                  <a:ext cx="169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2422"/>
                    <a:gd name="T2" fmla="*/ 21584 w 21600"/>
                    <a:gd name="T3" fmla="*/ 22422 h 22422"/>
                    <a:gd name="T4" fmla="*/ 0 w 21600"/>
                    <a:gd name="T5" fmla="*/ 21600 h 22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D2233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9165" name="Group 1053"/>
              <p:cNvGrpSpPr>
                <a:grpSpLocks/>
              </p:cNvGrpSpPr>
              <p:nvPr/>
            </p:nvGrpSpPr>
            <p:grpSpPr bwMode="auto">
              <a:xfrm flipV="1">
                <a:off x="2482" y="3881"/>
                <a:ext cx="259" cy="133"/>
                <a:chOff x="2212" y="3739"/>
                <a:chExt cx="337" cy="187"/>
              </a:xfrm>
            </p:grpSpPr>
            <p:sp>
              <p:nvSpPr>
                <p:cNvPr id="219166" name="Arc 1054"/>
                <p:cNvSpPr>
                  <a:spLocks/>
                </p:cNvSpPr>
                <p:nvPr/>
              </p:nvSpPr>
              <p:spPr bwMode="auto">
                <a:xfrm>
                  <a:off x="2380" y="3739"/>
                  <a:ext cx="169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2422"/>
                    <a:gd name="T2" fmla="*/ 21584 w 21600"/>
                    <a:gd name="T3" fmla="*/ 22422 h 22422"/>
                    <a:gd name="T4" fmla="*/ 0 w 21600"/>
                    <a:gd name="T5" fmla="*/ 21600 h 22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D2233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167" name="Arc 1055"/>
                <p:cNvSpPr>
                  <a:spLocks/>
                </p:cNvSpPr>
                <p:nvPr/>
              </p:nvSpPr>
              <p:spPr bwMode="auto">
                <a:xfrm flipH="1">
                  <a:off x="2212" y="3739"/>
                  <a:ext cx="169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2422"/>
                    <a:gd name="T2" fmla="*/ 21584 w 21600"/>
                    <a:gd name="T3" fmla="*/ 22422 h 22422"/>
                    <a:gd name="T4" fmla="*/ 0 w 21600"/>
                    <a:gd name="T5" fmla="*/ 21600 h 22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D2233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Example: voltage stability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3657600"/>
            <a:ext cx="8229600" cy="24685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/>
              <a:t>25 MVAr of reactive support at B</a:t>
            </a:r>
          </a:p>
          <a:p>
            <a:pPr lvl="1">
              <a:lnSpc>
                <a:spcPct val="90000"/>
              </a:lnSpc>
            </a:pPr>
            <a:r>
              <a:rPr lang="en-GB"/>
              <a:t>190 MW can be transferred from A to B before  the outage of a line causes a voltage collapse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3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119535-4CC7-1947-8BCB-AE264D6A9630}" type="slidenum">
              <a:rPr lang="en-US"/>
              <a:pPr/>
              <a:t>42</a:t>
            </a:fld>
            <a:endParaRPr lang="en-US"/>
          </a:p>
        </p:txBody>
      </p:sp>
      <p:sp>
        <p:nvSpPr>
          <p:cNvPr id="220164" name="Line 4"/>
          <p:cNvSpPr>
            <a:spLocks noChangeShapeType="1"/>
          </p:cNvSpPr>
          <p:nvPr/>
        </p:nvSpPr>
        <p:spPr bwMode="auto">
          <a:xfrm>
            <a:off x="2943225" y="2146300"/>
            <a:ext cx="0" cy="5413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65" name="Line 5"/>
          <p:cNvSpPr>
            <a:spLocks noChangeShapeType="1"/>
          </p:cNvSpPr>
          <p:nvPr/>
        </p:nvSpPr>
        <p:spPr bwMode="auto">
          <a:xfrm>
            <a:off x="5738813" y="2146300"/>
            <a:ext cx="0" cy="5413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66" name="Line 6"/>
          <p:cNvSpPr>
            <a:spLocks noChangeShapeType="1"/>
          </p:cNvSpPr>
          <p:nvPr/>
        </p:nvSpPr>
        <p:spPr bwMode="auto">
          <a:xfrm>
            <a:off x="2943225" y="2236788"/>
            <a:ext cx="27955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67" name="Line 7"/>
          <p:cNvSpPr>
            <a:spLocks noChangeShapeType="1"/>
          </p:cNvSpPr>
          <p:nvPr/>
        </p:nvSpPr>
        <p:spPr bwMode="auto">
          <a:xfrm>
            <a:off x="2492375" y="2327275"/>
            <a:ext cx="4508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68" name="Freeform 8"/>
          <p:cNvSpPr>
            <a:spLocks/>
          </p:cNvSpPr>
          <p:nvPr/>
        </p:nvSpPr>
        <p:spPr bwMode="auto">
          <a:xfrm flipH="1">
            <a:off x="5738813" y="2474913"/>
            <a:ext cx="269875" cy="450850"/>
          </a:xfrm>
          <a:custGeom>
            <a:avLst/>
            <a:gdLst>
              <a:gd name="T0" fmla="*/ 426 w 426"/>
              <a:gd name="T1" fmla="*/ 0 h 710"/>
              <a:gd name="T2" fmla="*/ 0 w 426"/>
              <a:gd name="T3" fmla="*/ 0 h 710"/>
              <a:gd name="T4" fmla="*/ 0 w 426"/>
              <a:gd name="T5" fmla="*/ 710 h 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6" h="710">
                <a:moveTo>
                  <a:pt x="426" y="0"/>
                </a:moveTo>
                <a:lnTo>
                  <a:pt x="0" y="0"/>
                </a:lnTo>
                <a:lnTo>
                  <a:pt x="0" y="710"/>
                </a:ln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69" name="Line 9"/>
          <p:cNvSpPr>
            <a:spLocks noChangeShapeType="1"/>
          </p:cNvSpPr>
          <p:nvPr/>
        </p:nvSpPr>
        <p:spPr bwMode="auto">
          <a:xfrm>
            <a:off x="5738813" y="2327275"/>
            <a:ext cx="4508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70" name="Text Box 10"/>
          <p:cNvSpPr txBox="1">
            <a:spLocks noChangeArrowheads="1"/>
          </p:cNvSpPr>
          <p:nvPr/>
        </p:nvSpPr>
        <p:spPr bwMode="auto">
          <a:xfrm>
            <a:off x="2819400" y="1727200"/>
            <a:ext cx="2540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0" hangingPunct="0">
              <a:spcBef>
                <a:spcPct val="0"/>
              </a:spcBef>
            </a:pPr>
            <a:r>
              <a:rPr lang="en-GB" sz="2400"/>
              <a:t>A</a:t>
            </a:r>
          </a:p>
        </p:txBody>
      </p:sp>
      <p:sp>
        <p:nvSpPr>
          <p:cNvPr id="220171" name="Text Box 11"/>
          <p:cNvSpPr txBox="1">
            <a:spLocks noChangeArrowheads="1"/>
          </p:cNvSpPr>
          <p:nvPr/>
        </p:nvSpPr>
        <p:spPr bwMode="auto">
          <a:xfrm>
            <a:off x="5613400" y="1727200"/>
            <a:ext cx="2540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0" hangingPunct="0">
              <a:spcBef>
                <a:spcPct val="0"/>
              </a:spcBef>
            </a:pPr>
            <a:r>
              <a:rPr lang="en-GB" sz="2400"/>
              <a:t>B</a:t>
            </a:r>
          </a:p>
        </p:txBody>
      </p:sp>
      <p:sp>
        <p:nvSpPr>
          <p:cNvPr id="220172" name="Line 12"/>
          <p:cNvSpPr>
            <a:spLocks noChangeShapeType="1"/>
          </p:cNvSpPr>
          <p:nvPr/>
        </p:nvSpPr>
        <p:spPr bwMode="auto">
          <a:xfrm>
            <a:off x="2930525" y="2579688"/>
            <a:ext cx="27955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73" name="Text Box 13"/>
          <p:cNvSpPr txBox="1">
            <a:spLocks noChangeArrowheads="1"/>
          </p:cNvSpPr>
          <p:nvPr/>
        </p:nvSpPr>
        <p:spPr bwMode="auto">
          <a:xfrm>
            <a:off x="6096000" y="2717800"/>
            <a:ext cx="9906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GB" sz="2400"/>
              <a:t>Load</a:t>
            </a:r>
          </a:p>
        </p:txBody>
      </p:sp>
      <p:grpSp>
        <p:nvGrpSpPr>
          <p:cNvPr id="220174" name="Group 14"/>
          <p:cNvGrpSpPr>
            <a:grpSpLocks/>
          </p:cNvGrpSpPr>
          <p:nvPr/>
        </p:nvGrpSpPr>
        <p:grpSpPr bwMode="auto">
          <a:xfrm>
            <a:off x="2132013" y="2146300"/>
            <a:ext cx="360362" cy="360363"/>
            <a:chOff x="2414" y="2180"/>
            <a:chExt cx="568" cy="568"/>
          </a:xfrm>
        </p:grpSpPr>
        <p:sp>
          <p:nvSpPr>
            <p:cNvPr id="220175" name="Oval 15"/>
            <p:cNvSpPr>
              <a:spLocks noChangeArrowheads="1"/>
            </p:cNvSpPr>
            <p:nvPr/>
          </p:nvSpPr>
          <p:spPr bwMode="auto">
            <a:xfrm>
              <a:off x="2414" y="2180"/>
              <a:ext cx="568" cy="568"/>
            </a:xfrm>
            <a:prstGeom prst="ellipse">
              <a:avLst/>
            </a:prstGeom>
            <a:solidFill>
              <a:srgbClr val="34BE5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0176" name="Group 16"/>
            <p:cNvGrpSpPr>
              <a:grpSpLocks/>
            </p:cNvGrpSpPr>
            <p:nvPr/>
          </p:nvGrpSpPr>
          <p:grpSpPr bwMode="auto">
            <a:xfrm>
              <a:off x="2502" y="2362"/>
              <a:ext cx="393" cy="203"/>
              <a:chOff x="2220" y="3747"/>
              <a:chExt cx="521" cy="267"/>
            </a:xfrm>
          </p:grpSpPr>
          <p:grpSp>
            <p:nvGrpSpPr>
              <p:cNvPr id="220177" name="Group 17"/>
              <p:cNvGrpSpPr>
                <a:grpSpLocks/>
              </p:cNvGrpSpPr>
              <p:nvPr/>
            </p:nvGrpSpPr>
            <p:grpSpPr bwMode="auto">
              <a:xfrm>
                <a:off x="2220" y="3747"/>
                <a:ext cx="259" cy="133"/>
                <a:chOff x="2212" y="3739"/>
                <a:chExt cx="337" cy="187"/>
              </a:xfrm>
            </p:grpSpPr>
            <p:sp>
              <p:nvSpPr>
                <p:cNvPr id="220178" name="Arc 18"/>
                <p:cNvSpPr>
                  <a:spLocks/>
                </p:cNvSpPr>
                <p:nvPr/>
              </p:nvSpPr>
              <p:spPr bwMode="auto">
                <a:xfrm>
                  <a:off x="2380" y="3739"/>
                  <a:ext cx="169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2422"/>
                    <a:gd name="T2" fmla="*/ 21584 w 21600"/>
                    <a:gd name="T3" fmla="*/ 22422 h 22422"/>
                    <a:gd name="T4" fmla="*/ 0 w 21600"/>
                    <a:gd name="T5" fmla="*/ 21600 h 22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34BE5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179" name="Arc 19"/>
                <p:cNvSpPr>
                  <a:spLocks/>
                </p:cNvSpPr>
                <p:nvPr/>
              </p:nvSpPr>
              <p:spPr bwMode="auto">
                <a:xfrm flipH="1">
                  <a:off x="2212" y="3739"/>
                  <a:ext cx="169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2422"/>
                    <a:gd name="T2" fmla="*/ 21584 w 21600"/>
                    <a:gd name="T3" fmla="*/ 22422 h 22422"/>
                    <a:gd name="T4" fmla="*/ 0 w 21600"/>
                    <a:gd name="T5" fmla="*/ 21600 h 22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34BE5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0180" name="Group 20"/>
              <p:cNvGrpSpPr>
                <a:grpSpLocks/>
              </p:cNvGrpSpPr>
              <p:nvPr/>
            </p:nvGrpSpPr>
            <p:grpSpPr bwMode="auto">
              <a:xfrm flipV="1">
                <a:off x="2482" y="3881"/>
                <a:ext cx="259" cy="133"/>
                <a:chOff x="2212" y="3739"/>
                <a:chExt cx="337" cy="187"/>
              </a:xfrm>
            </p:grpSpPr>
            <p:sp>
              <p:nvSpPr>
                <p:cNvPr id="220181" name="Arc 21"/>
                <p:cNvSpPr>
                  <a:spLocks/>
                </p:cNvSpPr>
                <p:nvPr/>
              </p:nvSpPr>
              <p:spPr bwMode="auto">
                <a:xfrm>
                  <a:off x="2380" y="3739"/>
                  <a:ext cx="169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2422"/>
                    <a:gd name="T2" fmla="*/ 21584 w 21600"/>
                    <a:gd name="T3" fmla="*/ 22422 h 22422"/>
                    <a:gd name="T4" fmla="*/ 0 w 21600"/>
                    <a:gd name="T5" fmla="*/ 21600 h 22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34BE5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182" name="Arc 22"/>
                <p:cNvSpPr>
                  <a:spLocks/>
                </p:cNvSpPr>
                <p:nvPr/>
              </p:nvSpPr>
              <p:spPr bwMode="auto">
                <a:xfrm flipH="1">
                  <a:off x="2212" y="3739"/>
                  <a:ext cx="169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2422"/>
                    <a:gd name="T2" fmla="*/ 21584 w 21600"/>
                    <a:gd name="T3" fmla="*/ 22422 h 22422"/>
                    <a:gd name="T4" fmla="*/ 0 w 21600"/>
                    <a:gd name="T5" fmla="*/ 21600 h 22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34BE5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20183" name="Group 23"/>
          <p:cNvGrpSpPr>
            <a:grpSpLocks/>
          </p:cNvGrpSpPr>
          <p:nvPr/>
        </p:nvGrpSpPr>
        <p:grpSpPr bwMode="auto">
          <a:xfrm>
            <a:off x="6189663" y="2146300"/>
            <a:ext cx="360362" cy="360363"/>
            <a:chOff x="8804" y="2180"/>
            <a:chExt cx="568" cy="568"/>
          </a:xfrm>
        </p:grpSpPr>
        <p:sp>
          <p:nvSpPr>
            <p:cNvPr id="220184" name="Oval 24"/>
            <p:cNvSpPr>
              <a:spLocks noChangeArrowheads="1"/>
            </p:cNvSpPr>
            <p:nvPr/>
          </p:nvSpPr>
          <p:spPr bwMode="auto">
            <a:xfrm>
              <a:off x="8804" y="2180"/>
              <a:ext cx="568" cy="568"/>
            </a:xfrm>
            <a:prstGeom prst="ellipse">
              <a:avLst/>
            </a:prstGeom>
            <a:solidFill>
              <a:srgbClr val="D2233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0185" name="Group 25"/>
            <p:cNvGrpSpPr>
              <a:grpSpLocks/>
            </p:cNvGrpSpPr>
            <p:nvPr/>
          </p:nvGrpSpPr>
          <p:grpSpPr bwMode="auto">
            <a:xfrm>
              <a:off x="8891" y="2362"/>
              <a:ext cx="393" cy="203"/>
              <a:chOff x="2220" y="3747"/>
              <a:chExt cx="521" cy="267"/>
            </a:xfrm>
          </p:grpSpPr>
          <p:grpSp>
            <p:nvGrpSpPr>
              <p:cNvPr id="220186" name="Group 26"/>
              <p:cNvGrpSpPr>
                <a:grpSpLocks/>
              </p:cNvGrpSpPr>
              <p:nvPr/>
            </p:nvGrpSpPr>
            <p:grpSpPr bwMode="auto">
              <a:xfrm>
                <a:off x="2220" y="3747"/>
                <a:ext cx="259" cy="133"/>
                <a:chOff x="2212" y="3739"/>
                <a:chExt cx="337" cy="187"/>
              </a:xfrm>
            </p:grpSpPr>
            <p:sp>
              <p:nvSpPr>
                <p:cNvPr id="220187" name="Arc 27"/>
                <p:cNvSpPr>
                  <a:spLocks/>
                </p:cNvSpPr>
                <p:nvPr/>
              </p:nvSpPr>
              <p:spPr bwMode="auto">
                <a:xfrm>
                  <a:off x="2380" y="3739"/>
                  <a:ext cx="169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2422"/>
                    <a:gd name="T2" fmla="*/ 21584 w 21600"/>
                    <a:gd name="T3" fmla="*/ 22422 h 22422"/>
                    <a:gd name="T4" fmla="*/ 0 w 21600"/>
                    <a:gd name="T5" fmla="*/ 21600 h 22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D2233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188" name="Arc 28"/>
                <p:cNvSpPr>
                  <a:spLocks/>
                </p:cNvSpPr>
                <p:nvPr/>
              </p:nvSpPr>
              <p:spPr bwMode="auto">
                <a:xfrm flipH="1">
                  <a:off x="2212" y="3739"/>
                  <a:ext cx="169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2422"/>
                    <a:gd name="T2" fmla="*/ 21584 w 21600"/>
                    <a:gd name="T3" fmla="*/ 22422 h 22422"/>
                    <a:gd name="T4" fmla="*/ 0 w 21600"/>
                    <a:gd name="T5" fmla="*/ 21600 h 22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D2233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0189" name="Group 29"/>
              <p:cNvGrpSpPr>
                <a:grpSpLocks/>
              </p:cNvGrpSpPr>
              <p:nvPr/>
            </p:nvGrpSpPr>
            <p:grpSpPr bwMode="auto">
              <a:xfrm flipV="1">
                <a:off x="2482" y="3881"/>
                <a:ext cx="259" cy="133"/>
                <a:chOff x="2212" y="3739"/>
                <a:chExt cx="337" cy="187"/>
              </a:xfrm>
            </p:grpSpPr>
            <p:sp>
              <p:nvSpPr>
                <p:cNvPr id="220190" name="Arc 30"/>
                <p:cNvSpPr>
                  <a:spLocks/>
                </p:cNvSpPr>
                <p:nvPr/>
              </p:nvSpPr>
              <p:spPr bwMode="auto">
                <a:xfrm>
                  <a:off x="2380" y="3739"/>
                  <a:ext cx="169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2422"/>
                    <a:gd name="T2" fmla="*/ 21584 w 21600"/>
                    <a:gd name="T3" fmla="*/ 22422 h 22422"/>
                    <a:gd name="T4" fmla="*/ 0 w 21600"/>
                    <a:gd name="T5" fmla="*/ 21600 h 22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D2233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191" name="Arc 31"/>
                <p:cNvSpPr>
                  <a:spLocks/>
                </p:cNvSpPr>
                <p:nvPr/>
              </p:nvSpPr>
              <p:spPr bwMode="auto">
                <a:xfrm flipH="1">
                  <a:off x="2212" y="3739"/>
                  <a:ext cx="169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2422"/>
                    <a:gd name="T2" fmla="*/ 21584 w 21600"/>
                    <a:gd name="T3" fmla="*/ 22422 h 22422"/>
                    <a:gd name="T4" fmla="*/ 0 w 21600"/>
                    <a:gd name="T5" fmla="*/ 21600 h 22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D2233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/>
              <a:t>Voltage control and reactive support services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GB" dirty="0"/>
              <a:t>Use reactive power resources to maximize active power that can be transferred through the transmission network</a:t>
            </a:r>
          </a:p>
          <a:p>
            <a:pPr>
              <a:lnSpc>
                <a:spcPct val="90000"/>
              </a:lnSpc>
            </a:pPr>
            <a:r>
              <a:rPr lang="en-GB" dirty="0"/>
              <a:t>Some of these resources are under the control of the system operator: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Mechanically-switched capacitors and reactors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Static </a:t>
            </a:r>
            <a:r>
              <a:rPr lang="en-GB" dirty="0" err="1"/>
              <a:t>VAr</a:t>
            </a:r>
            <a:r>
              <a:rPr lang="en-GB" dirty="0"/>
              <a:t> compensators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Transformer taps</a:t>
            </a:r>
          </a:p>
          <a:p>
            <a:pPr>
              <a:lnSpc>
                <a:spcPct val="90000"/>
              </a:lnSpc>
            </a:pPr>
            <a:r>
              <a:rPr lang="en-GB" dirty="0"/>
              <a:t>Best reactive power resources are the generators</a:t>
            </a:r>
          </a:p>
          <a:p>
            <a:pPr>
              <a:lnSpc>
                <a:spcPct val="90000"/>
              </a:lnSpc>
            </a:pPr>
            <a:r>
              <a:rPr lang="en-GB" dirty="0"/>
              <a:t>Need to define voltage control services to specify the conditions under which the system operator can use these resources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B6F0F-A4D7-FB4E-B9C3-8437C7D9289B}" type="slidenum">
              <a:rPr lang="en-US"/>
              <a:pPr/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Voltage control and reactive support services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GB" dirty="0"/>
              <a:t>Must consider both normal and abnormal conditions</a:t>
            </a:r>
          </a:p>
          <a:p>
            <a:pPr>
              <a:lnSpc>
                <a:spcPct val="90000"/>
              </a:lnSpc>
            </a:pPr>
            <a:r>
              <a:rPr lang="en-GB" dirty="0"/>
              <a:t>Normal conditions: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0.95 </a:t>
            </a:r>
            <a:r>
              <a:rPr lang="en-GB" dirty="0" err="1"/>
              <a:t>p.u</a:t>
            </a:r>
            <a:r>
              <a:rPr lang="en-GB" dirty="0"/>
              <a:t>. ≤ V ≤ 1.05 </a:t>
            </a:r>
            <a:r>
              <a:rPr lang="en-GB" dirty="0" err="1"/>
              <a:t>p.u</a:t>
            </a:r>
            <a:r>
              <a:rPr lang="en-GB" dirty="0"/>
              <a:t>.</a:t>
            </a:r>
          </a:p>
          <a:p>
            <a:pPr>
              <a:lnSpc>
                <a:spcPct val="90000"/>
              </a:lnSpc>
            </a:pPr>
            <a:r>
              <a:rPr lang="en-GB" dirty="0"/>
              <a:t>Abnormal conditions: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Provide enough reactive power to prevent a voltage collapse following an outage</a:t>
            </a:r>
          </a:p>
          <a:p>
            <a:pPr>
              <a:lnSpc>
                <a:spcPct val="90000"/>
              </a:lnSpc>
            </a:pPr>
            <a:r>
              <a:rPr lang="en-GB" dirty="0"/>
              <a:t>Requirements for abnormal conditions are much more severe than for normal conditions</a:t>
            </a:r>
          </a:p>
          <a:p>
            <a:pPr>
              <a:lnSpc>
                <a:spcPct val="90000"/>
              </a:lnSpc>
            </a:pPr>
            <a:r>
              <a:rPr lang="en-GB" dirty="0"/>
              <a:t>Reactive support is more important than voltage control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E349A-1AC7-7C46-9E93-A899622B46F6}" type="slidenum">
              <a:rPr lang="en-US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1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Example: voltage control under normal conditions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4114800"/>
            <a:ext cx="8229600" cy="2011363"/>
          </a:xfrm>
        </p:spPr>
        <p:txBody>
          <a:bodyPr/>
          <a:lstStyle/>
          <a:p>
            <a:r>
              <a:rPr lang="en-GB"/>
              <a:t>Load at B has unity power factor</a:t>
            </a:r>
          </a:p>
          <a:p>
            <a:r>
              <a:rPr lang="en-GB"/>
              <a:t>Voltage at A maintained at nominal value</a:t>
            </a:r>
          </a:p>
          <a:p>
            <a:r>
              <a:rPr lang="en-GB"/>
              <a:t>Control voltage at B?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10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D87A41-4358-F541-8A04-67EB23A18A66}" type="slidenum">
              <a:rPr lang="en-US"/>
              <a:pPr/>
              <a:t>45</a:t>
            </a:fld>
            <a:endParaRPr lang="en-US"/>
          </a:p>
        </p:txBody>
      </p:sp>
      <p:grpSp>
        <p:nvGrpSpPr>
          <p:cNvPr id="223264" name="Group 32"/>
          <p:cNvGrpSpPr>
            <a:grpSpLocks/>
          </p:cNvGrpSpPr>
          <p:nvPr/>
        </p:nvGrpSpPr>
        <p:grpSpPr bwMode="auto">
          <a:xfrm>
            <a:off x="304800" y="1727200"/>
            <a:ext cx="4954588" cy="1244600"/>
            <a:chOff x="1343" y="1088"/>
            <a:chExt cx="3121" cy="784"/>
          </a:xfrm>
        </p:grpSpPr>
        <p:sp>
          <p:nvSpPr>
            <p:cNvPr id="223236" name="Line 4"/>
            <p:cNvSpPr>
              <a:spLocks noChangeShapeType="1"/>
            </p:cNvSpPr>
            <p:nvPr/>
          </p:nvSpPr>
          <p:spPr bwMode="auto">
            <a:xfrm>
              <a:off x="1854" y="1352"/>
              <a:ext cx="0" cy="34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37" name="Line 5"/>
            <p:cNvSpPr>
              <a:spLocks noChangeShapeType="1"/>
            </p:cNvSpPr>
            <p:nvPr/>
          </p:nvSpPr>
          <p:spPr bwMode="auto">
            <a:xfrm>
              <a:off x="3615" y="1352"/>
              <a:ext cx="0" cy="34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38" name="Line 6"/>
            <p:cNvSpPr>
              <a:spLocks noChangeShapeType="1"/>
            </p:cNvSpPr>
            <p:nvPr/>
          </p:nvSpPr>
          <p:spPr bwMode="auto">
            <a:xfrm>
              <a:off x="1854" y="1409"/>
              <a:ext cx="176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39" name="Line 7"/>
            <p:cNvSpPr>
              <a:spLocks noChangeShapeType="1"/>
            </p:cNvSpPr>
            <p:nvPr/>
          </p:nvSpPr>
          <p:spPr bwMode="auto">
            <a:xfrm>
              <a:off x="1570" y="1466"/>
              <a:ext cx="28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40" name="Freeform 8"/>
            <p:cNvSpPr>
              <a:spLocks/>
            </p:cNvSpPr>
            <p:nvPr/>
          </p:nvSpPr>
          <p:spPr bwMode="auto">
            <a:xfrm flipH="1">
              <a:off x="3615" y="1559"/>
              <a:ext cx="170" cy="284"/>
            </a:xfrm>
            <a:custGeom>
              <a:avLst/>
              <a:gdLst>
                <a:gd name="T0" fmla="*/ 426 w 426"/>
                <a:gd name="T1" fmla="*/ 0 h 710"/>
                <a:gd name="T2" fmla="*/ 0 w 426"/>
                <a:gd name="T3" fmla="*/ 0 h 710"/>
                <a:gd name="T4" fmla="*/ 0 w 426"/>
                <a:gd name="T5" fmla="*/ 710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6" h="710">
                  <a:moveTo>
                    <a:pt x="426" y="0"/>
                  </a:moveTo>
                  <a:lnTo>
                    <a:pt x="0" y="0"/>
                  </a:lnTo>
                  <a:lnTo>
                    <a:pt x="0" y="71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41" name="Line 9"/>
            <p:cNvSpPr>
              <a:spLocks noChangeShapeType="1"/>
            </p:cNvSpPr>
            <p:nvPr/>
          </p:nvSpPr>
          <p:spPr bwMode="auto">
            <a:xfrm>
              <a:off x="3615" y="1466"/>
              <a:ext cx="28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42" name="Text Box 10"/>
            <p:cNvSpPr txBox="1">
              <a:spLocks noChangeArrowheads="1"/>
            </p:cNvSpPr>
            <p:nvPr/>
          </p:nvSpPr>
          <p:spPr bwMode="auto">
            <a:xfrm>
              <a:off x="1776" y="1088"/>
              <a:ext cx="160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hangingPunct="0">
                <a:spcBef>
                  <a:spcPct val="0"/>
                </a:spcBef>
              </a:pPr>
              <a:r>
                <a:rPr lang="en-GB" sz="2400"/>
                <a:t>A</a:t>
              </a:r>
            </a:p>
          </p:txBody>
        </p:sp>
        <p:sp>
          <p:nvSpPr>
            <p:cNvPr id="223243" name="Text Box 11"/>
            <p:cNvSpPr txBox="1">
              <a:spLocks noChangeArrowheads="1"/>
            </p:cNvSpPr>
            <p:nvPr/>
          </p:nvSpPr>
          <p:spPr bwMode="auto">
            <a:xfrm>
              <a:off x="3536" y="1088"/>
              <a:ext cx="160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hangingPunct="0">
                <a:spcBef>
                  <a:spcPct val="0"/>
                </a:spcBef>
              </a:pPr>
              <a:r>
                <a:rPr lang="en-GB" sz="2400"/>
                <a:t>B</a:t>
              </a:r>
            </a:p>
          </p:txBody>
        </p:sp>
        <p:sp>
          <p:nvSpPr>
            <p:cNvPr id="223244" name="Line 12"/>
            <p:cNvSpPr>
              <a:spLocks noChangeShapeType="1"/>
            </p:cNvSpPr>
            <p:nvPr/>
          </p:nvSpPr>
          <p:spPr bwMode="auto">
            <a:xfrm>
              <a:off x="1846" y="1625"/>
              <a:ext cx="176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45" name="Text Box 13"/>
            <p:cNvSpPr txBox="1">
              <a:spLocks noChangeArrowheads="1"/>
            </p:cNvSpPr>
            <p:nvPr/>
          </p:nvSpPr>
          <p:spPr bwMode="auto">
            <a:xfrm>
              <a:off x="3840" y="1712"/>
              <a:ext cx="624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>
                <a:spcBef>
                  <a:spcPct val="0"/>
                </a:spcBef>
              </a:pPr>
              <a:r>
                <a:rPr lang="en-GB" sz="2400"/>
                <a:t>Load</a:t>
              </a:r>
            </a:p>
          </p:txBody>
        </p:sp>
        <p:sp>
          <p:nvSpPr>
            <p:cNvPr id="223247" name="Oval 15"/>
            <p:cNvSpPr>
              <a:spLocks noChangeArrowheads="1"/>
            </p:cNvSpPr>
            <p:nvPr/>
          </p:nvSpPr>
          <p:spPr bwMode="auto">
            <a:xfrm>
              <a:off x="1343" y="1352"/>
              <a:ext cx="227" cy="227"/>
            </a:xfrm>
            <a:prstGeom prst="ellipse">
              <a:avLst/>
            </a:prstGeom>
            <a:solidFill>
              <a:srgbClr val="34BE5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3248" name="Group 16"/>
            <p:cNvGrpSpPr>
              <a:grpSpLocks/>
            </p:cNvGrpSpPr>
            <p:nvPr/>
          </p:nvGrpSpPr>
          <p:grpSpPr bwMode="auto">
            <a:xfrm>
              <a:off x="1378" y="1425"/>
              <a:ext cx="157" cy="81"/>
              <a:chOff x="2220" y="3747"/>
              <a:chExt cx="521" cy="267"/>
            </a:xfrm>
          </p:grpSpPr>
          <p:grpSp>
            <p:nvGrpSpPr>
              <p:cNvPr id="223249" name="Group 17"/>
              <p:cNvGrpSpPr>
                <a:grpSpLocks/>
              </p:cNvGrpSpPr>
              <p:nvPr/>
            </p:nvGrpSpPr>
            <p:grpSpPr bwMode="auto">
              <a:xfrm>
                <a:off x="2220" y="3747"/>
                <a:ext cx="259" cy="133"/>
                <a:chOff x="2212" y="3739"/>
                <a:chExt cx="337" cy="187"/>
              </a:xfrm>
            </p:grpSpPr>
            <p:sp>
              <p:nvSpPr>
                <p:cNvPr id="223250" name="Arc 18"/>
                <p:cNvSpPr>
                  <a:spLocks/>
                </p:cNvSpPr>
                <p:nvPr/>
              </p:nvSpPr>
              <p:spPr bwMode="auto">
                <a:xfrm>
                  <a:off x="2380" y="3739"/>
                  <a:ext cx="169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2422"/>
                    <a:gd name="T2" fmla="*/ 21584 w 21600"/>
                    <a:gd name="T3" fmla="*/ 22422 h 22422"/>
                    <a:gd name="T4" fmla="*/ 0 w 21600"/>
                    <a:gd name="T5" fmla="*/ 21600 h 22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34BE5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251" name="Arc 19"/>
                <p:cNvSpPr>
                  <a:spLocks/>
                </p:cNvSpPr>
                <p:nvPr/>
              </p:nvSpPr>
              <p:spPr bwMode="auto">
                <a:xfrm flipH="1">
                  <a:off x="2212" y="3739"/>
                  <a:ext cx="169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2422"/>
                    <a:gd name="T2" fmla="*/ 21584 w 21600"/>
                    <a:gd name="T3" fmla="*/ 22422 h 22422"/>
                    <a:gd name="T4" fmla="*/ 0 w 21600"/>
                    <a:gd name="T5" fmla="*/ 21600 h 22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34BE5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3252" name="Group 20"/>
              <p:cNvGrpSpPr>
                <a:grpSpLocks/>
              </p:cNvGrpSpPr>
              <p:nvPr/>
            </p:nvGrpSpPr>
            <p:grpSpPr bwMode="auto">
              <a:xfrm flipV="1">
                <a:off x="2482" y="3881"/>
                <a:ext cx="259" cy="133"/>
                <a:chOff x="2212" y="3739"/>
                <a:chExt cx="337" cy="187"/>
              </a:xfrm>
            </p:grpSpPr>
            <p:sp>
              <p:nvSpPr>
                <p:cNvPr id="223253" name="Arc 21"/>
                <p:cNvSpPr>
                  <a:spLocks/>
                </p:cNvSpPr>
                <p:nvPr/>
              </p:nvSpPr>
              <p:spPr bwMode="auto">
                <a:xfrm>
                  <a:off x="2380" y="3739"/>
                  <a:ext cx="169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2422"/>
                    <a:gd name="T2" fmla="*/ 21584 w 21600"/>
                    <a:gd name="T3" fmla="*/ 22422 h 22422"/>
                    <a:gd name="T4" fmla="*/ 0 w 21600"/>
                    <a:gd name="T5" fmla="*/ 21600 h 22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34BE5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254" name="Arc 22"/>
                <p:cNvSpPr>
                  <a:spLocks/>
                </p:cNvSpPr>
                <p:nvPr/>
              </p:nvSpPr>
              <p:spPr bwMode="auto">
                <a:xfrm flipH="1">
                  <a:off x="2212" y="3739"/>
                  <a:ext cx="169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2422"/>
                    <a:gd name="T2" fmla="*/ 21584 w 21600"/>
                    <a:gd name="T3" fmla="*/ 22422 h 22422"/>
                    <a:gd name="T4" fmla="*/ 0 w 21600"/>
                    <a:gd name="T5" fmla="*/ 21600 h 22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34BE5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23256" name="Oval 24"/>
            <p:cNvSpPr>
              <a:spLocks noChangeArrowheads="1"/>
            </p:cNvSpPr>
            <p:nvPr/>
          </p:nvSpPr>
          <p:spPr bwMode="auto">
            <a:xfrm>
              <a:off x="3899" y="1352"/>
              <a:ext cx="227" cy="227"/>
            </a:xfrm>
            <a:prstGeom prst="ellipse">
              <a:avLst/>
            </a:prstGeom>
            <a:solidFill>
              <a:srgbClr val="D2233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3257" name="Group 25"/>
            <p:cNvGrpSpPr>
              <a:grpSpLocks/>
            </p:cNvGrpSpPr>
            <p:nvPr/>
          </p:nvGrpSpPr>
          <p:grpSpPr bwMode="auto">
            <a:xfrm>
              <a:off x="3934" y="1425"/>
              <a:ext cx="157" cy="81"/>
              <a:chOff x="2220" y="3747"/>
              <a:chExt cx="521" cy="267"/>
            </a:xfrm>
          </p:grpSpPr>
          <p:grpSp>
            <p:nvGrpSpPr>
              <p:cNvPr id="223258" name="Group 26"/>
              <p:cNvGrpSpPr>
                <a:grpSpLocks/>
              </p:cNvGrpSpPr>
              <p:nvPr/>
            </p:nvGrpSpPr>
            <p:grpSpPr bwMode="auto">
              <a:xfrm>
                <a:off x="2220" y="3747"/>
                <a:ext cx="259" cy="133"/>
                <a:chOff x="2212" y="3739"/>
                <a:chExt cx="337" cy="187"/>
              </a:xfrm>
            </p:grpSpPr>
            <p:sp>
              <p:nvSpPr>
                <p:cNvPr id="223259" name="Arc 27"/>
                <p:cNvSpPr>
                  <a:spLocks/>
                </p:cNvSpPr>
                <p:nvPr/>
              </p:nvSpPr>
              <p:spPr bwMode="auto">
                <a:xfrm>
                  <a:off x="2380" y="3739"/>
                  <a:ext cx="169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2422"/>
                    <a:gd name="T2" fmla="*/ 21584 w 21600"/>
                    <a:gd name="T3" fmla="*/ 22422 h 22422"/>
                    <a:gd name="T4" fmla="*/ 0 w 21600"/>
                    <a:gd name="T5" fmla="*/ 21600 h 22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D2233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260" name="Arc 28"/>
                <p:cNvSpPr>
                  <a:spLocks/>
                </p:cNvSpPr>
                <p:nvPr/>
              </p:nvSpPr>
              <p:spPr bwMode="auto">
                <a:xfrm flipH="1">
                  <a:off x="2212" y="3739"/>
                  <a:ext cx="169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2422"/>
                    <a:gd name="T2" fmla="*/ 21584 w 21600"/>
                    <a:gd name="T3" fmla="*/ 22422 h 22422"/>
                    <a:gd name="T4" fmla="*/ 0 w 21600"/>
                    <a:gd name="T5" fmla="*/ 21600 h 22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D2233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3261" name="Group 29"/>
              <p:cNvGrpSpPr>
                <a:grpSpLocks/>
              </p:cNvGrpSpPr>
              <p:nvPr/>
            </p:nvGrpSpPr>
            <p:grpSpPr bwMode="auto">
              <a:xfrm flipV="1">
                <a:off x="2482" y="3881"/>
                <a:ext cx="259" cy="133"/>
                <a:chOff x="2212" y="3739"/>
                <a:chExt cx="337" cy="187"/>
              </a:xfrm>
            </p:grpSpPr>
            <p:sp>
              <p:nvSpPr>
                <p:cNvPr id="223262" name="Arc 30"/>
                <p:cNvSpPr>
                  <a:spLocks/>
                </p:cNvSpPr>
                <p:nvPr/>
              </p:nvSpPr>
              <p:spPr bwMode="auto">
                <a:xfrm>
                  <a:off x="2380" y="3739"/>
                  <a:ext cx="169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2422"/>
                    <a:gd name="T2" fmla="*/ 21584 w 21600"/>
                    <a:gd name="T3" fmla="*/ 22422 h 22422"/>
                    <a:gd name="T4" fmla="*/ 0 w 21600"/>
                    <a:gd name="T5" fmla="*/ 21600 h 22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D2233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263" name="Arc 31"/>
                <p:cNvSpPr>
                  <a:spLocks/>
                </p:cNvSpPr>
                <p:nvPr/>
              </p:nvSpPr>
              <p:spPr bwMode="auto">
                <a:xfrm flipH="1">
                  <a:off x="2212" y="3739"/>
                  <a:ext cx="169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2422"/>
                    <a:gd name="T2" fmla="*/ 21584 w 21600"/>
                    <a:gd name="T3" fmla="*/ 22422 h 22422"/>
                    <a:gd name="T4" fmla="*/ 0 w 21600"/>
                    <a:gd name="T5" fmla="*/ 21600 h 22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D2233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23335" name="Group 103"/>
          <p:cNvGrpSpPr>
            <a:grpSpLocks/>
          </p:cNvGrpSpPr>
          <p:nvPr/>
        </p:nvGrpSpPr>
        <p:grpSpPr bwMode="auto">
          <a:xfrm>
            <a:off x="5548313" y="1752600"/>
            <a:ext cx="3367087" cy="1436688"/>
            <a:chOff x="3495" y="1104"/>
            <a:chExt cx="2121" cy="905"/>
          </a:xfrm>
        </p:grpSpPr>
        <p:grpSp>
          <p:nvGrpSpPr>
            <p:cNvPr id="223265" name="Group 33"/>
            <p:cNvGrpSpPr>
              <a:grpSpLocks/>
            </p:cNvGrpSpPr>
            <p:nvPr/>
          </p:nvGrpSpPr>
          <p:grpSpPr bwMode="auto">
            <a:xfrm>
              <a:off x="3972" y="1334"/>
              <a:ext cx="471" cy="151"/>
              <a:chOff x="8495" y="9505"/>
              <a:chExt cx="1176" cy="376"/>
            </a:xfrm>
          </p:grpSpPr>
          <p:grpSp>
            <p:nvGrpSpPr>
              <p:cNvPr id="223266" name="Group 34"/>
              <p:cNvGrpSpPr>
                <a:grpSpLocks/>
              </p:cNvGrpSpPr>
              <p:nvPr/>
            </p:nvGrpSpPr>
            <p:grpSpPr bwMode="auto">
              <a:xfrm>
                <a:off x="8495" y="9505"/>
                <a:ext cx="1036" cy="376"/>
                <a:chOff x="8495" y="9505"/>
                <a:chExt cx="1036" cy="376"/>
              </a:xfrm>
            </p:grpSpPr>
            <p:sp>
              <p:nvSpPr>
                <p:cNvPr id="223267" name="Freeform 35"/>
                <p:cNvSpPr>
                  <a:spLocks/>
                </p:cNvSpPr>
                <p:nvPr/>
              </p:nvSpPr>
              <p:spPr bwMode="auto">
                <a:xfrm>
                  <a:off x="8674" y="9505"/>
                  <a:ext cx="259" cy="376"/>
                </a:xfrm>
                <a:custGeom>
                  <a:avLst/>
                  <a:gdLst>
                    <a:gd name="T0" fmla="*/ 0 w 259"/>
                    <a:gd name="T1" fmla="*/ 376 h 376"/>
                    <a:gd name="T2" fmla="*/ 140 w 259"/>
                    <a:gd name="T3" fmla="*/ 0 h 376"/>
                    <a:gd name="T4" fmla="*/ 259 w 259"/>
                    <a:gd name="T5" fmla="*/ 376 h 3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59" h="376">
                      <a:moveTo>
                        <a:pt x="0" y="376"/>
                      </a:moveTo>
                      <a:lnTo>
                        <a:pt x="140" y="0"/>
                      </a:lnTo>
                      <a:lnTo>
                        <a:pt x="259" y="376"/>
                      </a:ln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268" name="Freeform 36"/>
                <p:cNvSpPr>
                  <a:spLocks/>
                </p:cNvSpPr>
                <p:nvPr/>
              </p:nvSpPr>
              <p:spPr bwMode="auto">
                <a:xfrm>
                  <a:off x="8933" y="9505"/>
                  <a:ext cx="279" cy="376"/>
                </a:xfrm>
                <a:custGeom>
                  <a:avLst/>
                  <a:gdLst>
                    <a:gd name="T0" fmla="*/ 0 w 279"/>
                    <a:gd name="T1" fmla="*/ 376 h 376"/>
                    <a:gd name="T2" fmla="*/ 140 w 279"/>
                    <a:gd name="T3" fmla="*/ 0 h 376"/>
                    <a:gd name="T4" fmla="*/ 279 w 279"/>
                    <a:gd name="T5" fmla="*/ 376 h 3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79" h="376">
                      <a:moveTo>
                        <a:pt x="0" y="376"/>
                      </a:moveTo>
                      <a:lnTo>
                        <a:pt x="140" y="0"/>
                      </a:lnTo>
                      <a:lnTo>
                        <a:pt x="279" y="376"/>
                      </a:ln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269" name="Freeform 37"/>
                <p:cNvSpPr>
                  <a:spLocks/>
                </p:cNvSpPr>
                <p:nvPr/>
              </p:nvSpPr>
              <p:spPr bwMode="auto">
                <a:xfrm>
                  <a:off x="9212" y="9505"/>
                  <a:ext cx="259" cy="376"/>
                </a:xfrm>
                <a:custGeom>
                  <a:avLst/>
                  <a:gdLst>
                    <a:gd name="T0" fmla="*/ 0 w 259"/>
                    <a:gd name="T1" fmla="*/ 376 h 376"/>
                    <a:gd name="T2" fmla="*/ 120 w 259"/>
                    <a:gd name="T3" fmla="*/ 0 h 376"/>
                    <a:gd name="T4" fmla="*/ 259 w 259"/>
                    <a:gd name="T5" fmla="*/ 376 h 3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59" h="376">
                      <a:moveTo>
                        <a:pt x="0" y="376"/>
                      </a:moveTo>
                      <a:lnTo>
                        <a:pt x="120" y="0"/>
                      </a:lnTo>
                      <a:lnTo>
                        <a:pt x="259" y="376"/>
                      </a:ln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270" name="Line 38"/>
                <p:cNvSpPr>
                  <a:spLocks noChangeShapeType="1"/>
                </p:cNvSpPr>
                <p:nvPr/>
              </p:nvSpPr>
              <p:spPr bwMode="auto">
                <a:xfrm>
                  <a:off x="8614" y="9683"/>
                  <a:ext cx="60" cy="198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271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9471" y="9683"/>
                  <a:ext cx="60" cy="198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272" name="Line 40"/>
                <p:cNvSpPr>
                  <a:spLocks noChangeShapeType="1"/>
                </p:cNvSpPr>
                <p:nvPr/>
              </p:nvSpPr>
              <p:spPr bwMode="auto">
                <a:xfrm>
                  <a:off x="8495" y="9683"/>
                  <a:ext cx="119" cy="1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23273" name="Line 41"/>
              <p:cNvSpPr>
                <a:spLocks noChangeShapeType="1"/>
              </p:cNvSpPr>
              <p:nvPr/>
            </p:nvSpPr>
            <p:spPr bwMode="auto">
              <a:xfrm>
                <a:off x="9531" y="9683"/>
                <a:ext cx="14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3274" name="Group 42"/>
            <p:cNvGrpSpPr>
              <a:grpSpLocks/>
            </p:cNvGrpSpPr>
            <p:nvPr/>
          </p:nvGrpSpPr>
          <p:grpSpPr bwMode="auto">
            <a:xfrm>
              <a:off x="3495" y="1363"/>
              <a:ext cx="223" cy="87"/>
              <a:chOff x="7917" y="9584"/>
              <a:chExt cx="558" cy="218"/>
            </a:xfrm>
          </p:grpSpPr>
          <p:sp>
            <p:nvSpPr>
              <p:cNvPr id="223275" name="Line 43"/>
              <p:cNvSpPr>
                <a:spLocks noChangeShapeType="1"/>
              </p:cNvSpPr>
              <p:nvPr/>
            </p:nvSpPr>
            <p:spPr bwMode="auto">
              <a:xfrm>
                <a:off x="8036" y="9683"/>
                <a:ext cx="439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276" name="Oval 44"/>
              <p:cNvSpPr>
                <a:spLocks noChangeArrowheads="1"/>
              </p:cNvSpPr>
              <p:nvPr/>
            </p:nvSpPr>
            <p:spPr bwMode="auto">
              <a:xfrm>
                <a:off x="7917" y="9584"/>
                <a:ext cx="219" cy="218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3277" name="Group 45"/>
            <p:cNvGrpSpPr>
              <a:grpSpLocks/>
            </p:cNvGrpSpPr>
            <p:nvPr/>
          </p:nvGrpSpPr>
          <p:grpSpPr bwMode="auto">
            <a:xfrm>
              <a:off x="4446" y="1286"/>
              <a:ext cx="678" cy="166"/>
              <a:chOff x="8269" y="12826"/>
              <a:chExt cx="1695" cy="416"/>
            </a:xfrm>
          </p:grpSpPr>
          <p:grpSp>
            <p:nvGrpSpPr>
              <p:cNvPr id="223278" name="Group 46"/>
              <p:cNvGrpSpPr>
                <a:grpSpLocks/>
              </p:cNvGrpSpPr>
              <p:nvPr/>
            </p:nvGrpSpPr>
            <p:grpSpPr bwMode="auto">
              <a:xfrm>
                <a:off x="8509" y="12826"/>
                <a:ext cx="1237" cy="297"/>
                <a:chOff x="10329" y="9426"/>
                <a:chExt cx="1237" cy="297"/>
              </a:xfrm>
            </p:grpSpPr>
            <p:grpSp>
              <p:nvGrpSpPr>
                <p:cNvPr id="223279" name="Group 47"/>
                <p:cNvGrpSpPr>
                  <a:grpSpLocks/>
                </p:cNvGrpSpPr>
                <p:nvPr/>
              </p:nvGrpSpPr>
              <p:grpSpPr bwMode="auto">
                <a:xfrm>
                  <a:off x="10329" y="9426"/>
                  <a:ext cx="378" cy="297"/>
                  <a:chOff x="10329" y="9426"/>
                  <a:chExt cx="378" cy="297"/>
                </a:xfrm>
              </p:grpSpPr>
              <p:sp>
                <p:nvSpPr>
                  <p:cNvPr id="223280" name="Arc 48"/>
                  <p:cNvSpPr>
                    <a:spLocks/>
                  </p:cNvSpPr>
                  <p:nvPr/>
                </p:nvSpPr>
                <p:spPr bwMode="auto">
                  <a:xfrm>
                    <a:off x="10329" y="9426"/>
                    <a:ext cx="189" cy="297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0 w 21600"/>
                      <a:gd name="T1" fmla="*/ 21600 h 21600"/>
                      <a:gd name="T2" fmla="*/ 21600 w 21600"/>
                      <a:gd name="T3" fmla="*/ 0 h 21600"/>
                      <a:gd name="T4" fmla="*/ 2160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21599"/>
                        </a:moveTo>
                        <a:cubicBezTo>
                          <a:pt x="-1" y="9670"/>
                          <a:pt x="9670" y="-1"/>
                          <a:pt x="21600" y="-1"/>
                        </a:cubicBezTo>
                      </a:path>
                      <a:path w="21600" h="21600" stroke="0" extrusionOk="0">
                        <a:moveTo>
                          <a:pt x="-1" y="21599"/>
                        </a:moveTo>
                        <a:cubicBezTo>
                          <a:pt x="-1" y="9670"/>
                          <a:pt x="9670" y="-1"/>
                          <a:pt x="21600" y="-1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281" name="Arc 49"/>
                  <p:cNvSpPr>
                    <a:spLocks/>
                  </p:cNvSpPr>
                  <p:nvPr/>
                </p:nvSpPr>
                <p:spPr bwMode="auto">
                  <a:xfrm>
                    <a:off x="10518" y="9426"/>
                    <a:ext cx="189" cy="29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3282" name="Group 50"/>
                <p:cNvGrpSpPr>
                  <a:grpSpLocks/>
                </p:cNvGrpSpPr>
                <p:nvPr/>
              </p:nvGrpSpPr>
              <p:grpSpPr bwMode="auto">
                <a:xfrm>
                  <a:off x="10608" y="9426"/>
                  <a:ext cx="380" cy="287"/>
                  <a:chOff x="10608" y="9426"/>
                  <a:chExt cx="380" cy="287"/>
                </a:xfrm>
              </p:grpSpPr>
              <p:sp>
                <p:nvSpPr>
                  <p:cNvPr id="223283" name="Arc 51"/>
                  <p:cNvSpPr>
                    <a:spLocks/>
                  </p:cNvSpPr>
                  <p:nvPr/>
                </p:nvSpPr>
                <p:spPr bwMode="auto">
                  <a:xfrm>
                    <a:off x="10797" y="9426"/>
                    <a:ext cx="191" cy="287"/>
                  </a:xfrm>
                  <a:custGeom>
                    <a:avLst/>
                    <a:gdLst>
                      <a:gd name="G0" fmla="+- 114 0 0"/>
                      <a:gd name="G1" fmla="+- 21600 0 0"/>
                      <a:gd name="G2" fmla="+- 21600 0 0"/>
                      <a:gd name="T0" fmla="*/ 0 w 21714"/>
                      <a:gd name="T1" fmla="*/ 1 h 21600"/>
                      <a:gd name="T2" fmla="*/ 21714 w 21714"/>
                      <a:gd name="T3" fmla="*/ 21600 h 21600"/>
                      <a:gd name="T4" fmla="*/ 114 w 21714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714" h="21600" fill="none" extrusionOk="0">
                        <a:moveTo>
                          <a:pt x="-1" y="0"/>
                        </a:moveTo>
                        <a:cubicBezTo>
                          <a:pt x="37" y="0"/>
                          <a:pt x="75" y="-1"/>
                          <a:pt x="114" y="-1"/>
                        </a:cubicBezTo>
                        <a:cubicBezTo>
                          <a:pt x="12043" y="-1"/>
                          <a:pt x="21714" y="9670"/>
                          <a:pt x="21714" y="21600"/>
                        </a:cubicBezTo>
                      </a:path>
                      <a:path w="21714" h="21600" stroke="0" extrusionOk="0">
                        <a:moveTo>
                          <a:pt x="-1" y="0"/>
                        </a:moveTo>
                        <a:cubicBezTo>
                          <a:pt x="37" y="0"/>
                          <a:pt x="75" y="-1"/>
                          <a:pt x="114" y="-1"/>
                        </a:cubicBezTo>
                        <a:cubicBezTo>
                          <a:pt x="12043" y="-1"/>
                          <a:pt x="21714" y="9670"/>
                          <a:pt x="21714" y="21600"/>
                        </a:cubicBezTo>
                        <a:lnTo>
                          <a:pt x="114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284" name="Arc 52"/>
                  <p:cNvSpPr>
                    <a:spLocks/>
                  </p:cNvSpPr>
                  <p:nvPr/>
                </p:nvSpPr>
                <p:spPr bwMode="auto">
                  <a:xfrm>
                    <a:off x="10608" y="9426"/>
                    <a:ext cx="190" cy="287"/>
                  </a:xfrm>
                  <a:custGeom>
                    <a:avLst/>
                    <a:gdLst>
                      <a:gd name="G0" fmla="+- 21600 0 0"/>
                      <a:gd name="G1" fmla="+- 21599 0 0"/>
                      <a:gd name="G2" fmla="+- 21600 0 0"/>
                      <a:gd name="T0" fmla="*/ 0 w 21600"/>
                      <a:gd name="T1" fmla="*/ 21599 h 21599"/>
                      <a:gd name="T2" fmla="*/ 21486 w 21600"/>
                      <a:gd name="T3" fmla="*/ 0 h 21599"/>
                      <a:gd name="T4" fmla="*/ 21600 w 21600"/>
                      <a:gd name="T5" fmla="*/ 21599 h 215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599" fill="none" extrusionOk="0">
                        <a:moveTo>
                          <a:pt x="-1" y="21598"/>
                        </a:moveTo>
                        <a:cubicBezTo>
                          <a:pt x="-1" y="9714"/>
                          <a:pt x="9601" y="62"/>
                          <a:pt x="21485" y="-1"/>
                        </a:cubicBezTo>
                      </a:path>
                      <a:path w="21600" h="21599" stroke="0" extrusionOk="0">
                        <a:moveTo>
                          <a:pt x="-1" y="21598"/>
                        </a:moveTo>
                        <a:cubicBezTo>
                          <a:pt x="-1" y="9714"/>
                          <a:pt x="9601" y="62"/>
                          <a:pt x="21485" y="-1"/>
                        </a:cubicBezTo>
                        <a:lnTo>
                          <a:pt x="21600" y="21599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3285" name="Group 53"/>
                <p:cNvGrpSpPr>
                  <a:grpSpLocks/>
                </p:cNvGrpSpPr>
                <p:nvPr/>
              </p:nvGrpSpPr>
              <p:grpSpPr bwMode="auto">
                <a:xfrm>
                  <a:off x="10887" y="9426"/>
                  <a:ext cx="380" cy="287"/>
                  <a:chOff x="10887" y="9426"/>
                  <a:chExt cx="380" cy="287"/>
                </a:xfrm>
              </p:grpSpPr>
              <p:sp>
                <p:nvSpPr>
                  <p:cNvPr id="223286" name="Arc 54"/>
                  <p:cNvSpPr>
                    <a:spLocks/>
                  </p:cNvSpPr>
                  <p:nvPr/>
                </p:nvSpPr>
                <p:spPr bwMode="auto">
                  <a:xfrm>
                    <a:off x="10887" y="9426"/>
                    <a:ext cx="190" cy="287"/>
                  </a:xfrm>
                  <a:custGeom>
                    <a:avLst/>
                    <a:gdLst>
                      <a:gd name="G0" fmla="+- 21600 0 0"/>
                      <a:gd name="G1" fmla="+- 21599 0 0"/>
                      <a:gd name="G2" fmla="+- 21600 0 0"/>
                      <a:gd name="T0" fmla="*/ 0 w 21600"/>
                      <a:gd name="T1" fmla="*/ 21599 h 21599"/>
                      <a:gd name="T2" fmla="*/ 21486 w 21600"/>
                      <a:gd name="T3" fmla="*/ 0 h 21599"/>
                      <a:gd name="T4" fmla="*/ 21600 w 21600"/>
                      <a:gd name="T5" fmla="*/ 21599 h 215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599" fill="none" extrusionOk="0">
                        <a:moveTo>
                          <a:pt x="-1" y="21598"/>
                        </a:moveTo>
                        <a:cubicBezTo>
                          <a:pt x="-1" y="9714"/>
                          <a:pt x="9601" y="62"/>
                          <a:pt x="21485" y="-1"/>
                        </a:cubicBezTo>
                      </a:path>
                      <a:path w="21600" h="21599" stroke="0" extrusionOk="0">
                        <a:moveTo>
                          <a:pt x="-1" y="21598"/>
                        </a:moveTo>
                        <a:cubicBezTo>
                          <a:pt x="-1" y="9714"/>
                          <a:pt x="9601" y="62"/>
                          <a:pt x="21485" y="-1"/>
                        </a:cubicBezTo>
                        <a:lnTo>
                          <a:pt x="21600" y="21599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287" name="Arc 55"/>
                  <p:cNvSpPr>
                    <a:spLocks/>
                  </p:cNvSpPr>
                  <p:nvPr/>
                </p:nvSpPr>
                <p:spPr bwMode="auto">
                  <a:xfrm>
                    <a:off x="11076" y="9426"/>
                    <a:ext cx="191" cy="287"/>
                  </a:xfrm>
                  <a:custGeom>
                    <a:avLst/>
                    <a:gdLst>
                      <a:gd name="G0" fmla="+- 114 0 0"/>
                      <a:gd name="G1" fmla="+- 21600 0 0"/>
                      <a:gd name="G2" fmla="+- 21600 0 0"/>
                      <a:gd name="T0" fmla="*/ 0 w 21714"/>
                      <a:gd name="T1" fmla="*/ 1 h 21600"/>
                      <a:gd name="T2" fmla="*/ 21714 w 21714"/>
                      <a:gd name="T3" fmla="*/ 21600 h 21600"/>
                      <a:gd name="T4" fmla="*/ 114 w 21714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714" h="21600" fill="none" extrusionOk="0">
                        <a:moveTo>
                          <a:pt x="-1" y="0"/>
                        </a:moveTo>
                        <a:cubicBezTo>
                          <a:pt x="37" y="0"/>
                          <a:pt x="75" y="-1"/>
                          <a:pt x="114" y="-1"/>
                        </a:cubicBezTo>
                        <a:cubicBezTo>
                          <a:pt x="12043" y="-1"/>
                          <a:pt x="21714" y="9670"/>
                          <a:pt x="21714" y="21600"/>
                        </a:cubicBezTo>
                      </a:path>
                      <a:path w="21714" h="21600" stroke="0" extrusionOk="0">
                        <a:moveTo>
                          <a:pt x="-1" y="0"/>
                        </a:moveTo>
                        <a:cubicBezTo>
                          <a:pt x="37" y="0"/>
                          <a:pt x="75" y="-1"/>
                          <a:pt x="114" y="-1"/>
                        </a:cubicBezTo>
                        <a:cubicBezTo>
                          <a:pt x="12043" y="-1"/>
                          <a:pt x="21714" y="9670"/>
                          <a:pt x="21714" y="21600"/>
                        </a:cubicBezTo>
                        <a:lnTo>
                          <a:pt x="114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3288" name="Group 56"/>
                <p:cNvGrpSpPr>
                  <a:grpSpLocks/>
                </p:cNvGrpSpPr>
                <p:nvPr/>
              </p:nvGrpSpPr>
              <p:grpSpPr bwMode="auto">
                <a:xfrm>
                  <a:off x="11186" y="9426"/>
                  <a:ext cx="380" cy="287"/>
                  <a:chOff x="11186" y="9426"/>
                  <a:chExt cx="380" cy="287"/>
                </a:xfrm>
              </p:grpSpPr>
              <p:sp>
                <p:nvSpPr>
                  <p:cNvPr id="223289" name="Arc 57"/>
                  <p:cNvSpPr>
                    <a:spLocks/>
                  </p:cNvSpPr>
                  <p:nvPr/>
                </p:nvSpPr>
                <p:spPr bwMode="auto">
                  <a:xfrm>
                    <a:off x="11186" y="9426"/>
                    <a:ext cx="190" cy="287"/>
                  </a:xfrm>
                  <a:custGeom>
                    <a:avLst/>
                    <a:gdLst>
                      <a:gd name="G0" fmla="+- 21600 0 0"/>
                      <a:gd name="G1" fmla="+- 21599 0 0"/>
                      <a:gd name="G2" fmla="+- 21600 0 0"/>
                      <a:gd name="T0" fmla="*/ 0 w 21600"/>
                      <a:gd name="T1" fmla="*/ 21599 h 21599"/>
                      <a:gd name="T2" fmla="*/ 21486 w 21600"/>
                      <a:gd name="T3" fmla="*/ 0 h 21599"/>
                      <a:gd name="T4" fmla="*/ 21600 w 21600"/>
                      <a:gd name="T5" fmla="*/ 21599 h 215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599" fill="none" extrusionOk="0">
                        <a:moveTo>
                          <a:pt x="-1" y="21598"/>
                        </a:moveTo>
                        <a:cubicBezTo>
                          <a:pt x="-1" y="9714"/>
                          <a:pt x="9601" y="62"/>
                          <a:pt x="21485" y="-1"/>
                        </a:cubicBezTo>
                      </a:path>
                      <a:path w="21600" h="21599" stroke="0" extrusionOk="0">
                        <a:moveTo>
                          <a:pt x="-1" y="21598"/>
                        </a:moveTo>
                        <a:cubicBezTo>
                          <a:pt x="-1" y="9714"/>
                          <a:pt x="9601" y="62"/>
                          <a:pt x="21485" y="-1"/>
                        </a:cubicBezTo>
                        <a:lnTo>
                          <a:pt x="21600" y="21599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290" name="Arc 58"/>
                  <p:cNvSpPr>
                    <a:spLocks/>
                  </p:cNvSpPr>
                  <p:nvPr/>
                </p:nvSpPr>
                <p:spPr bwMode="auto">
                  <a:xfrm>
                    <a:off x="11375" y="9426"/>
                    <a:ext cx="191" cy="287"/>
                  </a:xfrm>
                  <a:custGeom>
                    <a:avLst/>
                    <a:gdLst>
                      <a:gd name="G0" fmla="+- 114 0 0"/>
                      <a:gd name="G1" fmla="+- 21600 0 0"/>
                      <a:gd name="G2" fmla="+- 21600 0 0"/>
                      <a:gd name="T0" fmla="*/ 0 w 21714"/>
                      <a:gd name="T1" fmla="*/ 1 h 21600"/>
                      <a:gd name="T2" fmla="*/ 21714 w 21714"/>
                      <a:gd name="T3" fmla="*/ 21600 h 21600"/>
                      <a:gd name="T4" fmla="*/ 114 w 21714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714" h="21600" fill="none" extrusionOk="0">
                        <a:moveTo>
                          <a:pt x="-1" y="0"/>
                        </a:moveTo>
                        <a:cubicBezTo>
                          <a:pt x="37" y="0"/>
                          <a:pt x="75" y="-1"/>
                          <a:pt x="114" y="-1"/>
                        </a:cubicBezTo>
                        <a:cubicBezTo>
                          <a:pt x="12043" y="-1"/>
                          <a:pt x="21714" y="9670"/>
                          <a:pt x="21714" y="21600"/>
                        </a:cubicBezTo>
                      </a:path>
                      <a:path w="21714" h="21600" stroke="0" extrusionOk="0">
                        <a:moveTo>
                          <a:pt x="-1" y="0"/>
                        </a:moveTo>
                        <a:cubicBezTo>
                          <a:pt x="37" y="0"/>
                          <a:pt x="75" y="-1"/>
                          <a:pt x="114" y="-1"/>
                        </a:cubicBezTo>
                        <a:cubicBezTo>
                          <a:pt x="12043" y="-1"/>
                          <a:pt x="21714" y="9670"/>
                          <a:pt x="21714" y="21600"/>
                        </a:cubicBezTo>
                        <a:lnTo>
                          <a:pt x="114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23291" name="Group 59"/>
              <p:cNvGrpSpPr>
                <a:grpSpLocks/>
              </p:cNvGrpSpPr>
              <p:nvPr/>
            </p:nvGrpSpPr>
            <p:grpSpPr bwMode="auto">
              <a:xfrm>
                <a:off x="8788" y="13083"/>
                <a:ext cx="100" cy="140"/>
                <a:chOff x="10608" y="9683"/>
                <a:chExt cx="100" cy="140"/>
              </a:xfrm>
            </p:grpSpPr>
            <p:sp>
              <p:nvSpPr>
                <p:cNvPr id="223292" name="Arc 60"/>
                <p:cNvSpPr>
                  <a:spLocks/>
                </p:cNvSpPr>
                <p:nvPr/>
              </p:nvSpPr>
              <p:spPr bwMode="auto">
                <a:xfrm>
                  <a:off x="10657" y="9683"/>
                  <a:ext cx="51" cy="140"/>
                </a:xfrm>
                <a:custGeom>
                  <a:avLst/>
                  <a:gdLst>
                    <a:gd name="G0" fmla="+- 444 0 0"/>
                    <a:gd name="G1" fmla="+- 160 0 0"/>
                    <a:gd name="G2" fmla="+- 21600 0 0"/>
                    <a:gd name="T0" fmla="*/ 22043 w 22044"/>
                    <a:gd name="T1" fmla="*/ 0 h 21760"/>
                    <a:gd name="T2" fmla="*/ 0 w 22044"/>
                    <a:gd name="T3" fmla="*/ 21755 h 21760"/>
                    <a:gd name="T4" fmla="*/ 444 w 22044"/>
                    <a:gd name="T5" fmla="*/ 160 h 217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044" h="21760" fill="none" extrusionOk="0">
                      <a:moveTo>
                        <a:pt x="22043" y="-1"/>
                      </a:moveTo>
                      <a:cubicBezTo>
                        <a:pt x="22043" y="53"/>
                        <a:pt x="22044" y="106"/>
                        <a:pt x="22044" y="160"/>
                      </a:cubicBezTo>
                      <a:cubicBezTo>
                        <a:pt x="22044" y="12089"/>
                        <a:pt x="12373" y="21760"/>
                        <a:pt x="444" y="21760"/>
                      </a:cubicBezTo>
                      <a:cubicBezTo>
                        <a:pt x="295" y="21759"/>
                        <a:pt x="147" y="21758"/>
                        <a:pt x="-1" y="21755"/>
                      </a:cubicBezTo>
                    </a:path>
                    <a:path w="22044" h="21760" stroke="0" extrusionOk="0">
                      <a:moveTo>
                        <a:pt x="22043" y="-1"/>
                      </a:moveTo>
                      <a:cubicBezTo>
                        <a:pt x="22043" y="53"/>
                        <a:pt x="22044" y="106"/>
                        <a:pt x="22044" y="160"/>
                      </a:cubicBezTo>
                      <a:cubicBezTo>
                        <a:pt x="22044" y="12089"/>
                        <a:pt x="12373" y="21760"/>
                        <a:pt x="444" y="21760"/>
                      </a:cubicBezTo>
                      <a:cubicBezTo>
                        <a:pt x="295" y="21759"/>
                        <a:pt x="147" y="21758"/>
                        <a:pt x="-1" y="21755"/>
                      </a:cubicBezTo>
                      <a:lnTo>
                        <a:pt x="444" y="16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293" name="Arc 61"/>
                <p:cNvSpPr>
                  <a:spLocks/>
                </p:cNvSpPr>
                <p:nvPr/>
              </p:nvSpPr>
              <p:spPr bwMode="auto">
                <a:xfrm>
                  <a:off x="10608" y="9683"/>
                  <a:ext cx="50" cy="139"/>
                </a:xfrm>
                <a:custGeom>
                  <a:avLst/>
                  <a:gdLst>
                    <a:gd name="G0" fmla="+- 21600 0 0"/>
                    <a:gd name="G1" fmla="+- 154 0 0"/>
                    <a:gd name="G2" fmla="+- 21600 0 0"/>
                    <a:gd name="T0" fmla="*/ 21156 w 21600"/>
                    <a:gd name="T1" fmla="*/ 21749 h 21749"/>
                    <a:gd name="T2" fmla="*/ 1 w 21600"/>
                    <a:gd name="T3" fmla="*/ 0 h 21749"/>
                    <a:gd name="T4" fmla="*/ 21600 w 21600"/>
                    <a:gd name="T5" fmla="*/ 154 h 217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749" fill="none" extrusionOk="0">
                      <a:moveTo>
                        <a:pt x="21155" y="21749"/>
                      </a:moveTo>
                      <a:cubicBezTo>
                        <a:pt x="9402" y="21507"/>
                        <a:pt x="0" y="11910"/>
                        <a:pt x="0" y="154"/>
                      </a:cubicBezTo>
                      <a:cubicBezTo>
                        <a:pt x="0" y="102"/>
                        <a:pt x="0" y="51"/>
                        <a:pt x="0" y="-1"/>
                      </a:cubicBezTo>
                    </a:path>
                    <a:path w="21600" h="21749" stroke="0" extrusionOk="0">
                      <a:moveTo>
                        <a:pt x="21155" y="21749"/>
                      </a:moveTo>
                      <a:cubicBezTo>
                        <a:pt x="9402" y="21507"/>
                        <a:pt x="0" y="11910"/>
                        <a:pt x="0" y="154"/>
                      </a:cubicBezTo>
                      <a:cubicBezTo>
                        <a:pt x="0" y="102"/>
                        <a:pt x="0" y="51"/>
                        <a:pt x="0" y="-1"/>
                      </a:cubicBezTo>
                      <a:lnTo>
                        <a:pt x="21600" y="154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3294" name="Group 62"/>
              <p:cNvGrpSpPr>
                <a:grpSpLocks/>
              </p:cNvGrpSpPr>
              <p:nvPr/>
            </p:nvGrpSpPr>
            <p:grpSpPr bwMode="auto">
              <a:xfrm>
                <a:off x="9366" y="13083"/>
                <a:ext cx="100" cy="139"/>
                <a:chOff x="11186" y="9683"/>
                <a:chExt cx="100" cy="139"/>
              </a:xfrm>
            </p:grpSpPr>
            <p:sp>
              <p:nvSpPr>
                <p:cNvPr id="223295" name="Arc 63"/>
                <p:cNvSpPr>
                  <a:spLocks/>
                </p:cNvSpPr>
                <p:nvPr/>
              </p:nvSpPr>
              <p:spPr bwMode="auto">
                <a:xfrm>
                  <a:off x="11226" y="9683"/>
                  <a:ext cx="60" cy="139"/>
                </a:xfrm>
                <a:custGeom>
                  <a:avLst/>
                  <a:gdLst>
                    <a:gd name="G0" fmla="+- 0 0 0"/>
                    <a:gd name="G1" fmla="+- 155 0 0"/>
                    <a:gd name="G2" fmla="+- 21600 0 0"/>
                    <a:gd name="T0" fmla="*/ 21599 w 21600"/>
                    <a:gd name="T1" fmla="*/ 0 h 21755"/>
                    <a:gd name="T2" fmla="*/ 0 w 21600"/>
                    <a:gd name="T3" fmla="*/ 21755 h 21755"/>
                    <a:gd name="T4" fmla="*/ 0 w 21600"/>
                    <a:gd name="T5" fmla="*/ 155 h 21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755" fill="none" extrusionOk="0">
                      <a:moveTo>
                        <a:pt x="21599" y="-1"/>
                      </a:moveTo>
                      <a:cubicBezTo>
                        <a:pt x="21599" y="51"/>
                        <a:pt x="21600" y="103"/>
                        <a:pt x="21600" y="155"/>
                      </a:cubicBezTo>
                      <a:cubicBezTo>
                        <a:pt x="21600" y="12084"/>
                        <a:pt x="11929" y="21755"/>
                        <a:pt x="-1" y="21755"/>
                      </a:cubicBezTo>
                    </a:path>
                    <a:path w="21600" h="21755" stroke="0" extrusionOk="0">
                      <a:moveTo>
                        <a:pt x="21599" y="-1"/>
                      </a:moveTo>
                      <a:cubicBezTo>
                        <a:pt x="21599" y="51"/>
                        <a:pt x="21600" y="103"/>
                        <a:pt x="21600" y="155"/>
                      </a:cubicBezTo>
                      <a:cubicBezTo>
                        <a:pt x="21600" y="12084"/>
                        <a:pt x="11929" y="21755"/>
                        <a:pt x="-1" y="21755"/>
                      </a:cubicBezTo>
                      <a:lnTo>
                        <a:pt x="0" y="155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296" name="Arc 64"/>
                <p:cNvSpPr>
                  <a:spLocks/>
                </p:cNvSpPr>
                <p:nvPr/>
              </p:nvSpPr>
              <p:spPr bwMode="auto">
                <a:xfrm>
                  <a:off x="11186" y="9683"/>
                  <a:ext cx="50" cy="139"/>
                </a:xfrm>
                <a:custGeom>
                  <a:avLst/>
                  <a:gdLst>
                    <a:gd name="G0" fmla="+- 21600 0 0"/>
                    <a:gd name="G1" fmla="+- 155 0 0"/>
                    <a:gd name="G2" fmla="+- 21600 0 0"/>
                    <a:gd name="T0" fmla="*/ 21600 w 21600"/>
                    <a:gd name="T1" fmla="*/ 21755 h 21755"/>
                    <a:gd name="T2" fmla="*/ 1 w 21600"/>
                    <a:gd name="T3" fmla="*/ 0 h 21755"/>
                    <a:gd name="T4" fmla="*/ 21600 w 21600"/>
                    <a:gd name="T5" fmla="*/ 155 h 21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755" fill="none" extrusionOk="0">
                      <a:moveTo>
                        <a:pt x="21600" y="21754"/>
                      </a:moveTo>
                      <a:cubicBezTo>
                        <a:pt x="9670" y="21755"/>
                        <a:pt x="0" y="12084"/>
                        <a:pt x="0" y="155"/>
                      </a:cubicBezTo>
                      <a:cubicBezTo>
                        <a:pt x="0" y="103"/>
                        <a:pt x="0" y="51"/>
                        <a:pt x="0" y="-1"/>
                      </a:cubicBezTo>
                    </a:path>
                    <a:path w="21600" h="21755" stroke="0" extrusionOk="0">
                      <a:moveTo>
                        <a:pt x="21600" y="21754"/>
                      </a:moveTo>
                      <a:cubicBezTo>
                        <a:pt x="9670" y="21755"/>
                        <a:pt x="0" y="12084"/>
                        <a:pt x="0" y="155"/>
                      </a:cubicBezTo>
                      <a:cubicBezTo>
                        <a:pt x="0" y="103"/>
                        <a:pt x="0" y="51"/>
                        <a:pt x="0" y="-1"/>
                      </a:cubicBezTo>
                      <a:lnTo>
                        <a:pt x="21600" y="155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3297" name="Group 65"/>
              <p:cNvGrpSpPr>
                <a:grpSpLocks/>
              </p:cNvGrpSpPr>
              <p:nvPr/>
            </p:nvGrpSpPr>
            <p:grpSpPr bwMode="auto">
              <a:xfrm>
                <a:off x="9067" y="13103"/>
                <a:ext cx="100" cy="139"/>
                <a:chOff x="10887" y="9703"/>
                <a:chExt cx="100" cy="139"/>
              </a:xfrm>
            </p:grpSpPr>
            <p:sp>
              <p:nvSpPr>
                <p:cNvPr id="223298" name="Arc 66"/>
                <p:cNvSpPr>
                  <a:spLocks/>
                </p:cNvSpPr>
                <p:nvPr/>
              </p:nvSpPr>
              <p:spPr bwMode="auto">
                <a:xfrm>
                  <a:off x="10937" y="9703"/>
                  <a:ext cx="50" cy="139"/>
                </a:xfrm>
                <a:custGeom>
                  <a:avLst/>
                  <a:gdLst>
                    <a:gd name="G0" fmla="+- 0 0 0"/>
                    <a:gd name="G1" fmla="+- 0 0 0"/>
                    <a:gd name="G2" fmla="+- 21600 0 0"/>
                    <a:gd name="T0" fmla="*/ 21600 w 21600"/>
                    <a:gd name="T1" fmla="*/ 0 h 21600"/>
                    <a:gd name="T2" fmla="*/ 0 w 21600"/>
                    <a:gd name="T3" fmla="*/ 21600 h 21600"/>
                    <a:gd name="T4" fmla="*/ 0 w 21600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299" name="Arc 67"/>
                <p:cNvSpPr>
                  <a:spLocks/>
                </p:cNvSpPr>
                <p:nvPr/>
              </p:nvSpPr>
              <p:spPr bwMode="auto">
                <a:xfrm>
                  <a:off x="10887" y="9703"/>
                  <a:ext cx="50" cy="139"/>
                </a:xfrm>
                <a:custGeom>
                  <a:avLst/>
                  <a:gdLst>
                    <a:gd name="G0" fmla="+- 21600 0 0"/>
                    <a:gd name="G1" fmla="+- 0 0 0"/>
                    <a:gd name="G2" fmla="+- 21600 0 0"/>
                    <a:gd name="T0" fmla="*/ 21600 w 21600"/>
                    <a:gd name="T1" fmla="*/ 21600 h 21600"/>
                    <a:gd name="T2" fmla="*/ 0 w 21600"/>
                    <a:gd name="T3" fmla="*/ 0 h 21600"/>
                    <a:gd name="T4" fmla="*/ 21600 w 21600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23300" name="Line 68"/>
              <p:cNvSpPr>
                <a:spLocks noChangeShapeType="1"/>
              </p:cNvSpPr>
              <p:nvPr/>
            </p:nvSpPr>
            <p:spPr bwMode="auto">
              <a:xfrm flipH="1">
                <a:off x="8269" y="13123"/>
                <a:ext cx="22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301" name="Line 69"/>
              <p:cNvSpPr>
                <a:spLocks noChangeShapeType="1"/>
              </p:cNvSpPr>
              <p:nvPr/>
            </p:nvSpPr>
            <p:spPr bwMode="auto">
              <a:xfrm flipH="1">
                <a:off x="9745" y="13123"/>
                <a:ext cx="219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3302" name="Group 70"/>
            <p:cNvGrpSpPr>
              <a:grpSpLocks/>
            </p:cNvGrpSpPr>
            <p:nvPr/>
          </p:nvGrpSpPr>
          <p:grpSpPr bwMode="auto">
            <a:xfrm flipH="1">
              <a:off x="5393" y="1363"/>
              <a:ext cx="223" cy="87"/>
              <a:chOff x="7917" y="9584"/>
              <a:chExt cx="558" cy="218"/>
            </a:xfrm>
          </p:grpSpPr>
          <p:sp>
            <p:nvSpPr>
              <p:cNvPr id="223303" name="Line 71"/>
              <p:cNvSpPr>
                <a:spLocks noChangeShapeType="1"/>
              </p:cNvSpPr>
              <p:nvPr/>
            </p:nvSpPr>
            <p:spPr bwMode="auto">
              <a:xfrm>
                <a:off x="8036" y="9683"/>
                <a:ext cx="439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304" name="Oval 72"/>
              <p:cNvSpPr>
                <a:spLocks noChangeArrowheads="1"/>
              </p:cNvSpPr>
              <p:nvPr/>
            </p:nvSpPr>
            <p:spPr bwMode="auto">
              <a:xfrm>
                <a:off x="7917" y="9584"/>
                <a:ext cx="219" cy="218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3305" name="Line 73"/>
            <p:cNvSpPr>
              <a:spLocks noChangeShapeType="1"/>
            </p:cNvSpPr>
            <p:nvPr/>
          </p:nvSpPr>
          <p:spPr bwMode="auto">
            <a:xfrm>
              <a:off x="5129" y="1401"/>
              <a:ext cx="25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3306" name="Group 74"/>
            <p:cNvGrpSpPr>
              <a:grpSpLocks/>
            </p:cNvGrpSpPr>
            <p:nvPr/>
          </p:nvGrpSpPr>
          <p:grpSpPr bwMode="auto">
            <a:xfrm>
              <a:off x="3630" y="1401"/>
              <a:ext cx="340" cy="608"/>
              <a:chOff x="3789" y="1760"/>
              <a:chExt cx="851" cy="1520"/>
            </a:xfrm>
          </p:grpSpPr>
          <p:sp>
            <p:nvSpPr>
              <p:cNvPr id="223307" name="Line 75"/>
              <p:cNvSpPr>
                <a:spLocks noChangeShapeType="1"/>
              </p:cNvSpPr>
              <p:nvPr/>
            </p:nvSpPr>
            <p:spPr bwMode="auto">
              <a:xfrm>
                <a:off x="4000" y="1760"/>
                <a:ext cx="64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308" name="Line 76"/>
              <p:cNvSpPr>
                <a:spLocks noChangeShapeType="1"/>
              </p:cNvSpPr>
              <p:nvPr/>
            </p:nvSpPr>
            <p:spPr bwMode="auto">
              <a:xfrm rot="5400000">
                <a:off x="3909" y="2029"/>
                <a:ext cx="52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23309" name="Group 77"/>
              <p:cNvGrpSpPr>
                <a:grpSpLocks/>
              </p:cNvGrpSpPr>
              <p:nvPr/>
            </p:nvGrpSpPr>
            <p:grpSpPr bwMode="auto">
              <a:xfrm>
                <a:off x="3789" y="2289"/>
                <a:ext cx="740" cy="280"/>
                <a:chOff x="3789" y="2609"/>
                <a:chExt cx="740" cy="280"/>
              </a:xfrm>
            </p:grpSpPr>
            <p:sp>
              <p:nvSpPr>
                <p:cNvPr id="223310" name="Line 78"/>
                <p:cNvSpPr>
                  <a:spLocks noChangeShapeType="1"/>
                </p:cNvSpPr>
                <p:nvPr/>
              </p:nvSpPr>
              <p:spPr bwMode="auto">
                <a:xfrm rot="5400000">
                  <a:off x="4159" y="2239"/>
                  <a:ext cx="0" cy="74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23311" name="Group 79"/>
                <p:cNvGrpSpPr>
                  <a:grpSpLocks/>
                </p:cNvGrpSpPr>
                <p:nvPr/>
              </p:nvGrpSpPr>
              <p:grpSpPr bwMode="auto">
                <a:xfrm rot="5400000" flipH="1">
                  <a:off x="4098" y="2478"/>
                  <a:ext cx="142" cy="680"/>
                  <a:chOff x="2580" y="3220"/>
                  <a:chExt cx="141" cy="880"/>
                </a:xfrm>
              </p:grpSpPr>
              <p:sp>
                <p:nvSpPr>
                  <p:cNvPr id="223312" name="Arc 80"/>
                  <p:cNvSpPr>
                    <a:spLocks/>
                  </p:cNvSpPr>
                  <p:nvPr/>
                </p:nvSpPr>
                <p:spPr bwMode="auto">
                  <a:xfrm>
                    <a:off x="2580" y="3220"/>
                    <a:ext cx="141" cy="460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313" name="Arc 81"/>
                  <p:cNvSpPr>
                    <a:spLocks/>
                  </p:cNvSpPr>
                  <p:nvPr/>
                </p:nvSpPr>
                <p:spPr bwMode="auto">
                  <a:xfrm flipV="1">
                    <a:off x="2580" y="3640"/>
                    <a:ext cx="141" cy="460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23314" name="Line 82"/>
              <p:cNvSpPr>
                <a:spLocks noChangeShapeType="1"/>
              </p:cNvSpPr>
              <p:nvPr/>
            </p:nvSpPr>
            <p:spPr bwMode="auto">
              <a:xfrm rot="5400000">
                <a:off x="3859" y="2759"/>
                <a:ext cx="62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23315" name="Group 83"/>
              <p:cNvGrpSpPr>
                <a:grpSpLocks/>
              </p:cNvGrpSpPr>
              <p:nvPr/>
            </p:nvGrpSpPr>
            <p:grpSpPr bwMode="auto">
              <a:xfrm>
                <a:off x="3880" y="3060"/>
                <a:ext cx="560" cy="220"/>
                <a:chOff x="3880" y="3060"/>
                <a:chExt cx="560" cy="220"/>
              </a:xfrm>
            </p:grpSpPr>
            <p:sp>
              <p:nvSpPr>
                <p:cNvPr id="223316" name="Line 84"/>
                <p:cNvSpPr>
                  <a:spLocks noChangeShapeType="1"/>
                </p:cNvSpPr>
                <p:nvPr/>
              </p:nvSpPr>
              <p:spPr bwMode="auto">
                <a:xfrm>
                  <a:off x="3880" y="3060"/>
                  <a:ext cx="56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317" name="Line 85"/>
                <p:cNvSpPr>
                  <a:spLocks noChangeShapeType="1"/>
                </p:cNvSpPr>
                <p:nvPr/>
              </p:nvSpPr>
              <p:spPr bwMode="auto">
                <a:xfrm>
                  <a:off x="3960" y="3160"/>
                  <a:ext cx="4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318" name="Line 86"/>
                <p:cNvSpPr>
                  <a:spLocks noChangeShapeType="1"/>
                </p:cNvSpPr>
                <p:nvPr/>
              </p:nvSpPr>
              <p:spPr bwMode="auto">
                <a:xfrm>
                  <a:off x="4040" y="3280"/>
                  <a:ext cx="24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3319" name="Group 87"/>
            <p:cNvGrpSpPr>
              <a:grpSpLocks/>
            </p:cNvGrpSpPr>
            <p:nvPr/>
          </p:nvGrpSpPr>
          <p:grpSpPr bwMode="auto">
            <a:xfrm>
              <a:off x="5110" y="1401"/>
              <a:ext cx="296" cy="604"/>
              <a:chOff x="7489" y="2089"/>
              <a:chExt cx="740" cy="1511"/>
            </a:xfrm>
          </p:grpSpPr>
          <p:sp>
            <p:nvSpPr>
              <p:cNvPr id="223320" name="Line 88"/>
              <p:cNvSpPr>
                <a:spLocks noChangeShapeType="1"/>
              </p:cNvSpPr>
              <p:nvPr/>
            </p:nvSpPr>
            <p:spPr bwMode="auto">
              <a:xfrm rot="5400000">
                <a:off x="7609" y="2349"/>
                <a:ext cx="52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23321" name="Group 89"/>
              <p:cNvGrpSpPr>
                <a:grpSpLocks/>
              </p:cNvGrpSpPr>
              <p:nvPr/>
            </p:nvGrpSpPr>
            <p:grpSpPr bwMode="auto">
              <a:xfrm>
                <a:off x="7489" y="2609"/>
                <a:ext cx="740" cy="280"/>
                <a:chOff x="3789" y="2609"/>
                <a:chExt cx="740" cy="280"/>
              </a:xfrm>
            </p:grpSpPr>
            <p:sp>
              <p:nvSpPr>
                <p:cNvPr id="223322" name="Line 90"/>
                <p:cNvSpPr>
                  <a:spLocks noChangeShapeType="1"/>
                </p:cNvSpPr>
                <p:nvPr/>
              </p:nvSpPr>
              <p:spPr bwMode="auto">
                <a:xfrm rot="5400000">
                  <a:off x="4159" y="2239"/>
                  <a:ext cx="0" cy="74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23323" name="Group 91"/>
                <p:cNvGrpSpPr>
                  <a:grpSpLocks/>
                </p:cNvGrpSpPr>
                <p:nvPr/>
              </p:nvGrpSpPr>
              <p:grpSpPr bwMode="auto">
                <a:xfrm rot="5400000" flipH="1">
                  <a:off x="4098" y="2478"/>
                  <a:ext cx="142" cy="680"/>
                  <a:chOff x="2580" y="3220"/>
                  <a:chExt cx="141" cy="880"/>
                </a:xfrm>
              </p:grpSpPr>
              <p:sp>
                <p:nvSpPr>
                  <p:cNvPr id="223324" name="Arc 92"/>
                  <p:cNvSpPr>
                    <a:spLocks/>
                  </p:cNvSpPr>
                  <p:nvPr/>
                </p:nvSpPr>
                <p:spPr bwMode="auto">
                  <a:xfrm>
                    <a:off x="2580" y="3220"/>
                    <a:ext cx="141" cy="460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325" name="Arc 93"/>
                  <p:cNvSpPr>
                    <a:spLocks/>
                  </p:cNvSpPr>
                  <p:nvPr/>
                </p:nvSpPr>
                <p:spPr bwMode="auto">
                  <a:xfrm flipV="1">
                    <a:off x="2580" y="3640"/>
                    <a:ext cx="141" cy="460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23326" name="Line 94"/>
              <p:cNvSpPr>
                <a:spLocks noChangeShapeType="1"/>
              </p:cNvSpPr>
              <p:nvPr/>
            </p:nvSpPr>
            <p:spPr bwMode="auto">
              <a:xfrm rot="5400000">
                <a:off x="7559" y="3079"/>
                <a:ext cx="62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23327" name="Group 95"/>
              <p:cNvGrpSpPr>
                <a:grpSpLocks/>
              </p:cNvGrpSpPr>
              <p:nvPr/>
            </p:nvGrpSpPr>
            <p:grpSpPr bwMode="auto">
              <a:xfrm>
                <a:off x="7580" y="3380"/>
                <a:ext cx="560" cy="220"/>
                <a:chOff x="3880" y="3060"/>
                <a:chExt cx="560" cy="220"/>
              </a:xfrm>
            </p:grpSpPr>
            <p:sp>
              <p:nvSpPr>
                <p:cNvPr id="223328" name="Line 96"/>
                <p:cNvSpPr>
                  <a:spLocks noChangeShapeType="1"/>
                </p:cNvSpPr>
                <p:nvPr/>
              </p:nvSpPr>
              <p:spPr bwMode="auto">
                <a:xfrm>
                  <a:off x="3880" y="3060"/>
                  <a:ext cx="56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329" name="Line 97"/>
                <p:cNvSpPr>
                  <a:spLocks noChangeShapeType="1"/>
                </p:cNvSpPr>
                <p:nvPr/>
              </p:nvSpPr>
              <p:spPr bwMode="auto">
                <a:xfrm>
                  <a:off x="3960" y="3160"/>
                  <a:ext cx="4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330" name="Line 98"/>
                <p:cNvSpPr>
                  <a:spLocks noChangeShapeType="1"/>
                </p:cNvSpPr>
                <p:nvPr/>
              </p:nvSpPr>
              <p:spPr bwMode="auto">
                <a:xfrm>
                  <a:off x="4040" y="3280"/>
                  <a:ext cx="24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23331" name="Text Box 99"/>
            <p:cNvSpPr txBox="1">
              <a:spLocks noChangeArrowheads="1"/>
            </p:cNvSpPr>
            <p:nvPr/>
          </p:nvSpPr>
          <p:spPr bwMode="auto">
            <a:xfrm>
              <a:off x="4594" y="1104"/>
              <a:ext cx="782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en-GB" sz="1200"/>
                <a:t>X=0.6 p.u.</a:t>
              </a:r>
            </a:p>
          </p:txBody>
        </p:sp>
        <p:sp>
          <p:nvSpPr>
            <p:cNvPr id="223332" name="Text Box 100"/>
            <p:cNvSpPr txBox="1">
              <a:spLocks noChangeArrowheads="1"/>
            </p:cNvSpPr>
            <p:nvPr/>
          </p:nvSpPr>
          <p:spPr bwMode="auto">
            <a:xfrm>
              <a:off x="3888" y="1104"/>
              <a:ext cx="72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en-GB" sz="1200"/>
                <a:t>R=0.06 p.u.</a:t>
              </a:r>
            </a:p>
          </p:txBody>
        </p:sp>
        <p:sp>
          <p:nvSpPr>
            <p:cNvPr id="223333" name="Text Box 101"/>
            <p:cNvSpPr txBox="1">
              <a:spLocks noChangeArrowheads="1"/>
            </p:cNvSpPr>
            <p:nvPr/>
          </p:nvSpPr>
          <p:spPr bwMode="auto">
            <a:xfrm>
              <a:off x="3922" y="1600"/>
              <a:ext cx="60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en-GB" sz="1200"/>
                <a:t>B=0.2 p.u.</a:t>
              </a:r>
            </a:p>
          </p:txBody>
        </p:sp>
        <p:sp>
          <p:nvSpPr>
            <p:cNvPr id="223334" name="Text Box 102"/>
            <p:cNvSpPr txBox="1">
              <a:spLocks noChangeArrowheads="1"/>
            </p:cNvSpPr>
            <p:nvPr/>
          </p:nvSpPr>
          <p:spPr bwMode="auto">
            <a:xfrm>
              <a:off x="4626" y="1600"/>
              <a:ext cx="60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en-GB" sz="1200"/>
                <a:t>B=0.2 p.u.</a:t>
              </a:r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Example: voltage control under normal conditions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E61D-C9B5-2F4E-B109-72A41EE551D5}" type="slidenum">
              <a:rPr lang="en-US"/>
              <a:pPr/>
              <a:t>46</a:t>
            </a:fld>
            <a:endParaRPr lang="en-US"/>
          </a:p>
        </p:txBody>
      </p:sp>
      <p:graphicFrame>
        <p:nvGraphicFramePr>
          <p:cNvPr id="224262" name="Object 6"/>
          <p:cNvGraphicFramePr>
            <a:graphicFrameLocks noChangeAspect="1"/>
          </p:cNvGraphicFramePr>
          <p:nvPr/>
        </p:nvGraphicFramePr>
        <p:xfrm>
          <a:off x="457200" y="1000125"/>
          <a:ext cx="8229600" cy="562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68" name="Worksheet" r:id="rId3" imgW="8674608" imgH="5931408" progId="Excel.Sheet.8">
                  <p:embed/>
                </p:oleObj>
              </mc:Choice>
              <mc:Fallback>
                <p:oleObj name="Worksheet" r:id="rId3" imgW="8674608" imgH="5931408" progId="Excel.Shee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000125"/>
                        <a:ext cx="8229600" cy="56292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4261" name="Text Box 5"/>
          <p:cNvSpPr txBox="1">
            <a:spLocks noChangeArrowheads="1"/>
          </p:cNvSpPr>
          <p:nvPr/>
        </p:nvSpPr>
        <p:spPr bwMode="auto">
          <a:xfrm>
            <a:off x="5029200" y="1752600"/>
            <a:ext cx="1939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/>
              <a:t>Reactive injection at B</a:t>
            </a:r>
          </a:p>
        </p:txBody>
      </p:sp>
      <p:sp>
        <p:nvSpPr>
          <p:cNvPr id="224263" name="Text Box 7"/>
          <p:cNvSpPr txBox="1">
            <a:spLocks noChangeArrowheads="1"/>
          </p:cNvSpPr>
          <p:nvPr/>
        </p:nvSpPr>
        <p:spPr bwMode="auto">
          <a:xfrm>
            <a:off x="1524000" y="1752600"/>
            <a:ext cx="11509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/>
              <a:t>Voltage at B</a:t>
            </a:r>
          </a:p>
        </p:txBody>
      </p:sp>
      <p:sp>
        <p:nvSpPr>
          <p:cNvPr id="224264" name="Line 8"/>
          <p:cNvSpPr>
            <a:spLocks noChangeShapeType="1"/>
          </p:cNvSpPr>
          <p:nvPr/>
        </p:nvSpPr>
        <p:spPr bwMode="auto">
          <a:xfrm>
            <a:off x="2590800" y="2057400"/>
            <a:ext cx="2286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4265" name="Line 9"/>
          <p:cNvSpPr>
            <a:spLocks noChangeShapeType="1"/>
          </p:cNvSpPr>
          <p:nvPr/>
        </p:nvSpPr>
        <p:spPr bwMode="auto">
          <a:xfrm>
            <a:off x="6934200" y="2057400"/>
            <a:ext cx="2286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000" dirty="0"/>
              <a:t>Example: voltage control under normal conditions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3048000"/>
            <a:ext cx="8229600" cy="3078163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GB" dirty="0"/>
              <a:t>Controlling the voltage at B using generator at A?</a:t>
            </a:r>
          </a:p>
          <a:p>
            <a:pPr>
              <a:lnSpc>
                <a:spcPct val="90000"/>
              </a:lnSpc>
            </a:pPr>
            <a:endParaRPr lang="en-GB" dirty="0"/>
          </a:p>
          <a:p>
            <a:pPr>
              <a:lnSpc>
                <a:spcPct val="90000"/>
              </a:lnSpc>
            </a:pPr>
            <a:endParaRPr lang="en-GB" dirty="0"/>
          </a:p>
          <a:p>
            <a:pPr>
              <a:lnSpc>
                <a:spcPct val="90000"/>
              </a:lnSpc>
            </a:pPr>
            <a:endParaRPr lang="en-GB" dirty="0"/>
          </a:p>
          <a:p>
            <a:pPr>
              <a:lnSpc>
                <a:spcPct val="90000"/>
              </a:lnSpc>
            </a:pPr>
            <a:r>
              <a:rPr lang="en-GB" dirty="0"/>
              <a:t>Local voltage control is much more effective</a:t>
            </a:r>
          </a:p>
          <a:p>
            <a:pPr>
              <a:lnSpc>
                <a:spcPct val="90000"/>
              </a:lnSpc>
            </a:pPr>
            <a:r>
              <a:rPr lang="en-GB" dirty="0"/>
              <a:t>Severe market power issues in reactive support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3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E0D279-5508-2E40-9E13-D74E99FDBFB1}" type="slidenum">
              <a:rPr lang="en-US"/>
              <a:pPr/>
              <a:t>47</a:t>
            </a:fld>
            <a:endParaRPr lang="en-US"/>
          </a:p>
        </p:txBody>
      </p:sp>
      <p:sp>
        <p:nvSpPr>
          <p:cNvPr id="226309" name="Line 5"/>
          <p:cNvSpPr>
            <a:spLocks noChangeShapeType="1"/>
          </p:cNvSpPr>
          <p:nvPr/>
        </p:nvSpPr>
        <p:spPr bwMode="auto">
          <a:xfrm>
            <a:off x="2714625" y="1714500"/>
            <a:ext cx="0" cy="5413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310" name="Line 6"/>
          <p:cNvSpPr>
            <a:spLocks noChangeShapeType="1"/>
          </p:cNvSpPr>
          <p:nvPr/>
        </p:nvSpPr>
        <p:spPr bwMode="auto">
          <a:xfrm>
            <a:off x="5510213" y="1714500"/>
            <a:ext cx="0" cy="5413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311" name="Line 7"/>
          <p:cNvSpPr>
            <a:spLocks noChangeShapeType="1"/>
          </p:cNvSpPr>
          <p:nvPr/>
        </p:nvSpPr>
        <p:spPr bwMode="auto">
          <a:xfrm>
            <a:off x="2714625" y="1804988"/>
            <a:ext cx="279558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312" name="Line 8"/>
          <p:cNvSpPr>
            <a:spLocks noChangeShapeType="1"/>
          </p:cNvSpPr>
          <p:nvPr/>
        </p:nvSpPr>
        <p:spPr bwMode="auto">
          <a:xfrm>
            <a:off x="2263775" y="1895475"/>
            <a:ext cx="4508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313" name="Freeform 9"/>
          <p:cNvSpPr>
            <a:spLocks/>
          </p:cNvSpPr>
          <p:nvPr/>
        </p:nvSpPr>
        <p:spPr bwMode="auto">
          <a:xfrm flipH="1">
            <a:off x="5510213" y="2043113"/>
            <a:ext cx="269875" cy="450850"/>
          </a:xfrm>
          <a:custGeom>
            <a:avLst/>
            <a:gdLst>
              <a:gd name="T0" fmla="*/ 426 w 426"/>
              <a:gd name="T1" fmla="*/ 0 h 710"/>
              <a:gd name="T2" fmla="*/ 0 w 426"/>
              <a:gd name="T3" fmla="*/ 0 h 710"/>
              <a:gd name="T4" fmla="*/ 0 w 426"/>
              <a:gd name="T5" fmla="*/ 710 h 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6" h="710">
                <a:moveTo>
                  <a:pt x="426" y="0"/>
                </a:moveTo>
                <a:lnTo>
                  <a:pt x="0" y="0"/>
                </a:lnTo>
                <a:lnTo>
                  <a:pt x="0" y="710"/>
                </a:ln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315" name="Text Box 11"/>
          <p:cNvSpPr txBox="1">
            <a:spLocks noChangeArrowheads="1"/>
          </p:cNvSpPr>
          <p:nvPr/>
        </p:nvSpPr>
        <p:spPr bwMode="auto">
          <a:xfrm>
            <a:off x="2590800" y="1295400"/>
            <a:ext cx="2540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0" hangingPunct="0">
              <a:spcBef>
                <a:spcPct val="0"/>
              </a:spcBef>
            </a:pPr>
            <a:r>
              <a:rPr lang="en-GB" sz="2400"/>
              <a:t>A</a:t>
            </a:r>
          </a:p>
        </p:txBody>
      </p:sp>
      <p:sp>
        <p:nvSpPr>
          <p:cNvPr id="226316" name="Text Box 12"/>
          <p:cNvSpPr txBox="1">
            <a:spLocks noChangeArrowheads="1"/>
          </p:cNvSpPr>
          <p:nvPr/>
        </p:nvSpPr>
        <p:spPr bwMode="auto">
          <a:xfrm>
            <a:off x="5384800" y="1295400"/>
            <a:ext cx="2540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0" hangingPunct="0">
              <a:spcBef>
                <a:spcPct val="0"/>
              </a:spcBef>
            </a:pPr>
            <a:r>
              <a:rPr lang="en-GB" sz="2400"/>
              <a:t>B</a:t>
            </a:r>
          </a:p>
        </p:txBody>
      </p:sp>
      <p:sp>
        <p:nvSpPr>
          <p:cNvPr id="226317" name="Line 13"/>
          <p:cNvSpPr>
            <a:spLocks noChangeShapeType="1"/>
          </p:cNvSpPr>
          <p:nvPr/>
        </p:nvSpPr>
        <p:spPr bwMode="auto">
          <a:xfrm>
            <a:off x="2701925" y="2147888"/>
            <a:ext cx="279558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318" name="Text Box 14"/>
          <p:cNvSpPr txBox="1">
            <a:spLocks noChangeArrowheads="1"/>
          </p:cNvSpPr>
          <p:nvPr/>
        </p:nvSpPr>
        <p:spPr bwMode="auto">
          <a:xfrm>
            <a:off x="5867400" y="2286000"/>
            <a:ext cx="9906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GB" sz="2400"/>
              <a:t>Load</a:t>
            </a:r>
          </a:p>
        </p:txBody>
      </p:sp>
      <p:sp>
        <p:nvSpPr>
          <p:cNvPr id="226319" name="Oval 15"/>
          <p:cNvSpPr>
            <a:spLocks noChangeArrowheads="1"/>
          </p:cNvSpPr>
          <p:nvPr/>
        </p:nvSpPr>
        <p:spPr bwMode="auto">
          <a:xfrm>
            <a:off x="1903413" y="1714500"/>
            <a:ext cx="360362" cy="360363"/>
          </a:xfrm>
          <a:prstGeom prst="ellipse">
            <a:avLst/>
          </a:prstGeom>
          <a:solidFill>
            <a:srgbClr val="34BE52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26320" name="Group 16"/>
          <p:cNvGrpSpPr>
            <a:grpSpLocks/>
          </p:cNvGrpSpPr>
          <p:nvPr/>
        </p:nvGrpSpPr>
        <p:grpSpPr bwMode="auto">
          <a:xfrm>
            <a:off x="1958975" y="1830388"/>
            <a:ext cx="249237" cy="128588"/>
            <a:chOff x="2220" y="3747"/>
            <a:chExt cx="521" cy="267"/>
          </a:xfrm>
        </p:grpSpPr>
        <p:grpSp>
          <p:nvGrpSpPr>
            <p:cNvPr id="226321" name="Group 17"/>
            <p:cNvGrpSpPr>
              <a:grpSpLocks/>
            </p:cNvGrpSpPr>
            <p:nvPr/>
          </p:nvGrpSpPr>
          <p:grpSpPr bwMode="auto">
            <a:xfrm>
              <a:off x="2220" y="3747"/>
              <a:ext cx="259" cy="133"/>
              <a:chOff x="2212" y="3739"/>
              <a:chExt cx="337" cy="187"/>
            </a:xfrm>
          </p:grpSpPr>
          <p:sp>
            <p:nvSpPr>
              <p:cNvPr id="226322" name="Arc 18"/>
              <p:cNvSpPr>
                <a:spLocks/>
              </p:cNvSpPr>
              <p:nvPr/>
            </p:nvSpPr>
            <p:spPr bwMode="auto">
              <a:xfrm>
                <a:off x="2380" y="3739"/>
                <a:ext cx="169" cy="18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2422"/>
                  <a:gd name="T2" fmla="*/ 21584 w 21600"/>
                  <a:gd name="T3" fmla="*/ 22422 h 22422"/>
                  <a:gd name="T4" fmla="*/ 0 w 21600"/>
                  <a:gd name="T5" fmla="*/ 21600 h 22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422" fill="none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874"/>
                      <a:pt x="21594" y="22148"/>
                      <a:pt x="21584" y="22422"/>
                    </a:cubicBezTo>
                  </a:path>
                  <a:path w="21600" h="22422" stroke="0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874"/>
                      <a:pt x="21594" y="22148"/>
                      <a:pt x="21584" y="22422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34BE5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23" name="Arc 19"/>
              <p:cNvSpPr>
                <a:spLocks/>
              </p:cNvSpPr>
              <p:nvPr/>
            </p:nvSpPr>
            <p:spPr bwMode="auto">
              <a:xfrm flipH="1">
                <a:off x="2212" y="3739"/>
                <a:ext cx="169" cy="18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2422"/>
                  <a:gd name="T2" fmla="*/ 21584 w 21600"/>
                  <a:gd name="T3" fmla="*/ 22422 h 22422"/>
                  <a:gd name="T4" fmla="*/ 0 w 21600"/>
                  <a:gd name="T5" fmla="*/ 21600 h 22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422" fill="none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874"/>
                      <a:pt x="21594" y="22148"/>
                      <a:pt x="21584" y="22422"/>
                    </a:cubicBezTo>
                  </a:path>
                  <a:path w="21600" h="22422" stroke="0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874"/>
                      <a:pt x="21594" y="22148"/>
                      <a:pt x="21584" y="22422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34BE5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6324" name="Group 20"/>
            <p:cNvGrpSpPr>
              <a:grpSpLocks/>
            </p:cNvGrpSpPr>
            <p:nvPr/>
          </p:nvGrpSpPr>
          <p:grpSpPr bwMode="auto">
            <a:xfrm flipV="1">
              <a:off x="2482" y="3881"/>
              <a:ext cx="259" cy="133"/>
              <a:chOff x="2212" y="3739"/>
              <a:chExt cx="337" cy="187"/>
            </a:xfrm>
          </p:grpSpPr>
          <p:sp>
            <p:nvSpPr>
              <p:cNvPr id="226325" name="Arc 21"/>
              <p:cNvSpPr>
                <a:spLocks/>
              </p:cNvSpPr>
              <p:nvPr/>
            </p:nvSpPr>
            <p:spPr bwMode="auto">
              <a:xfrm>
                <a:off x="2380" y="3739"/>
                <a:ext cx="169" cy="18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2422"/>
                  <a:gd name="T2" fmla="*/ 21584 w 21600"/>
                  <a:gd name="T3" fmla="*/ 22422 h 22422"/>
                  <a:gd name="T4" fmla="*/ 0 w 21600"/>
                  <a:gd name="T5" fmla="*/ 21600 h 22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422" fill="none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874"/>
                      <a:pt x="21594" y="22148"/>
                      <a:pt x="21584" y="22422"/>
                    </a:cubicBezTo>
                  </a:path>
                  <a:path w="21600" h="22422" stroke="0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874"/>
                      <a:pt x="21594" y="22148"/>
                      <a:pt x="21584" y="22422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34BE5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26" name="Arc 22"/>
              <p:cNvSpPr>
                <a:spLocks/>
              </p:cNvSpPr>
              <p:nvPr/>
            </p:nvSpPr>
            <p:spPr bwMode="auto">
              <a:xfrm flipH="1">
                <a:off x="2212" y="3739"/>
                <a:ext cx="169" cy="18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2422"/>
                  <a:gd name="T2" fmla="*/ 21584 w 21600"/>
                  <a:gd name="T3" fmla="*/ 22422 h 22422"/>
                  <a:gd name="T4" fmla="*/ 0 w 21600"/>
                  <a:gd name="T5" fmla="*/ 21600 h 22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422" fill="none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874"/>
                      <a:pt x="21594" y="22148"/>
                      <a:pt x="21584" y="22422"/>
                    </a:cubicBezTo>
                  </a:path>
                  <a:path w="21600" h="22422" stroke="0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874"/>
                      <a:pt x="21594" y="22148"/>
                      <a:pt x="21584" y="22422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34BE5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aphicFrame>
        <p:nvGraphicFramePr>
          <p:cNvPr id="226406" name="Object 102"/>
          <p:cNvGraphicFramePr>
            <a:graphicFrameLocks noChangeAspect="1"/>
          </p:cNvGraphicFramePr>
          <p:nvPr/>
        </p:nvGraphicFramePr>
        <p:xfrm>
          <a:off x="209550" y="3771900"/>
          <a:ext cx="878205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10" name="Document" r:id="rId3" imgW="5544312" imgH="697992" progId="Word.Document.8">
                  <p:embed/>
                </p:oleObj>
              </mc:Choice>
              <mc:Fallback>
                <p:oleObj name="Document" r:id="rId3" imgW="5544312" imgH="697992" progId="Word.Document.8">
                  <p:embed/>
                  <p:pic>
                    <p:nvPicPr>
                      <p:cNvPr id="0" name="Object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" y="3771900"/>
                        <a:ext cx="8782050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7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Example: pre- and post-contingency balance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1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BCE1B-4C7B-7E4B-A1D7-E5E49DB8F74A}" type="slidenum">
              <a:rPr lang="en-US"/>
              <a:pPr/>
              <a:t>48</a:t>
            </a:fld>
            <a:endParaRPr lang="en-US"/>
          </a:p>
        </p:txBody>
      </p:sp>
      <p:grpSp>
        <p:nvGrpSpPr>
          <p:cNvPr id="229495" name="Group 119"/>
          <p:cNvGrpSpPr>
            <a:grpSpLocks/>
          </p:cNvGrpSpPr>
          <p:nvPr/>
        </p:nvGrpSpPr>
        <p:grpSpPr bwMode="auto">
          <a:xfrm>
            <a:off x="3352800" y="1181100"/>
            <a:ext cx="5334000" cy="1790700"/>
            <a:chOff x="1104" y="744"/>
            <a:chExt cx="3360" cy="1128"/>
          </a:xfrm>
        </p:grpSpPr>
        <p:sp>
          <p:nvSpPr>
            <p:cNvPr id="229380" name="Line 4"/>
            <p:cNvSpPr>
              <a:spLocks noChangeShapeType="1"/>
            </p:cNvSpPr>
            <p:nvPr/>
          </p:nvSpPr>
          <p:spPr bwMode="auto">
            <a:xfrm>
              <a:off x="1878" y="1049"/>
              <a:ext cx="0" cy="56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381" name="Line 5"/>
            <p:cNvSpPr>
              <a:spLocks noChangeShapeType="1"/>
            </p:cNvSpPr>
            <p:nvPr/>
          </p:nvSpPr>
          <p:spPr bwMode="auto">
            <a:xfrm>
              <a:off x="1878" y="1105"/>
              <a:ext cx="176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382" name="Line 6"/>
            <p:cNvSpPr>
              <a:spLocks noChangeShapeType="1"/>
            </p:cNvSpPr>
            <p:nvPr/>
          </p:nvSpPr>
          <p:spPr bwMode="auto">
            <a:xfrm>
              <a:off x="1344" y="1306"/>
              <a:ext cx="53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383" name="Freeform 7"/>
            <p:cNvSpPr>
              <a:spLocks/>
            </p:cNvSpPr>
            <p:nvPr/>
          </p:nvSpPr>
          <p:spPr bwMode="auto">
            <a:xfrm flipH="1">
              <a:off x="3648" y="1448"/>
              <a:ext cx="171" cy="284"/>
            </a:xfrm>
            <a:custGeom>
              <a:avLst/>
              <a:gdLst>
                <a:gd name="T0" fmla="*/ 426 w 426"/>
                <a:gd name="T1" fmla="*/ 0 h 710"/>
                <a:gd name="T2" fmla="*/ 0 w 426"/>
                <a:gd name="T3" fmla="*/ 0 h 710"/>
                <a:gd name="T4" fmla="*/ 0 w 426"/>
                <a:gd name="T5" fmla="*/ 710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6" h="710">
                  <a:moveTo>
                    <a:pt x="426" y="0"/>
                  </a:moveTo>
                  <a:lnTo>
                    <a:pt x="0" y="0"/>
                  </a:lnTo>
                  <a:lnTo>
                    <a:pt x="0" y="710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384" name="Line 8"/>
            <p:cNvSpPr>
              <a:spLocks noChangeShapeType="1"/>
            </p:cNvSpPr>
            <p:nvPr/>
          </p:nvSpPr>
          <p:spPr bwMode="auto">
            <a:xfrm>
              <a:off x="3638" y="1162"/>
              <a:ext cx="63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385" name="Text Box 9"/>
            <p:cNvSpPr txBox="1">
              <a:spLocks noChangeArrowheads="1"/>
            </p:cNvSpPr>
            <p:nvPr/>
          </p:nvSpPr>
          <p:spPr bwMode="auto">
            <a:xfrm>
              <a:off x="1800" y="889"/>
              <a:ext cx="160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hangingPunct="0">
                <a:spcBef>
                  <a:spcPct val="0"/>
                </a:spcBef>
              </a:pPr>
              <a:r>
                <a:rPr lang="en-GB" sz="1200" b="1"/>
                <a:t>A</a:t>
              </a:r>
            </a:p>
          </p:txBody>
        </p:sp>
        <p:sp>
          <p:nvSpPr>
            <p:cNvPr id="229386" name="Text Box 10"/>
            <p:cNvSpPr txBox="1">
              <a:spLocks noChangeArrowheads="1"/>
            </p:cNvSpPr>
            <p:nvPr/>
          </p:nvSpPr>
          <p:spPr bwMode="auto">
            <a:xfrm>
              <a:off x="3560" y="889"/>
              <a:ext cx="160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0" hangingPunct="0">
                <a:spcBef>
                  <a:spcPct val="0"/>
                </a:spcBef>
              </a:pPr>
              <a:r>
                <a:rPr lang="en-GB" sz="1200" b="1"/>
                <a:t>B</a:t>
              </a:r>
            </a:p>
          </p:txBody>
        </p:sp>
        <p:sp>
          <p:nvSpPr>
            <p:cNvPr id="229387" name="Line 11"/>
            <p:cNvSpPr>
              <a:spLocks noChangeShapeType="1"/>
            </p:cNvSpPr>
            <p:nvPr/>
          </p:nvSpPr>
          <p:spPr bwMode="auto">
            <a:xfrm>
              <a:off x="1870" y="1530"/>
              <a:ext cx="176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388" name="Text Box 12"/>
            <p:cNvSpPr txBox="1">
              <a:spLocks noChangeArrowheads="1"/>
            </p:cNvSpPr>
            <p:nvPr/>
          </p:nvSpPr>
          <p:spPr bwMode="auto">
            <a:xfrm>
              <a:off x="3905" y="1494"/>
              <a:ext cx="463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>
                <a:spcBef>
                  <a:spcPct val="0"/>
                </a:spcBef>
              </a:pPr>
              <a:r>
                <a:rPr lang="en-GB" sz="1200"/>
                <a:t>130 MW</a:t>
              </a:r>
            </a:p>
            <a:p>
              <a:pPr eaLnBrk="0" hangingPunct="0">
                <a:spcBef>
                  <a:spcPct val="0"/>
                </a:spcBef>
              </a:pPr>
              <a:r>
                <a:rPr lang="en-GB" sz="1200"/>
                <a:t>0 MVAr</a:t>
              </a:r>
            </a:p>
          </p:txBody>
        </p:sp>
        <p:grpSp>
          <p:nvGrpSpPr>
            <p:cNvPr id="229389" name="Group 13"/>
            <p:cNvGrpSpPr>
              <a:grpSpLocks/>
            </p:cNvGrpSpPr>
            <p:nvPr/>
          </p:nvGrpSpPr>
          <p:grpSpPr bwMode="auto">
            <a:xfrm>
              <a:off x="1104" y="1193"/>
              <a:ext cx="227" cy="227"/>
              <a:chOff x="2414" y="2180"/>
              <a:chExt cx="568" cy="568"/>
            </a:xfrm>
          </p:grpSpPr>
          <p:sp>
            <p:nvSpPr>
              <p:cNvPr id="229390" name="Oval 14"/>
              <p:cNvSpPr>
                <a:spLocks noChangeArrowheads="1"/>
              </p:cNvSpPr>
              <p:nvPr/>
            </p:nvSpPr>
            <p:spPr bwMode="auto">
              <a:xfrm>
                <a:off x="2414" y="2180"/>
                <a:ext cx="568" cy="568"/>
              </a:xfrm>
              <a:prstGeom prst="ellipse">
                <a:avLst/>
              </a:prstGeom>
              <a:solidFill>
                <a:srgbClr val="FF00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29391" name="Group 15"/>
              <p:cNvGrpSpPr>
                <a:grpSpLocks/>
              </p:cNvGrpSpPr>
              <p:nvPr/>
            </p:nvGrpSpPr>
            <p:grpSpPr bwMode="auto">
              <a:xfrm>
                <a:off x="2502" y="2362"/>
                <a:ext cx="393" cy="203"/>
                <a:chOff x="2220" y="3747"/>
                <a:chExt cx="521" cy="267"/>
              </a:xfrm>
            </p:grpSpPr>
            <p:grpSp>
              <p:nvGrpSpPr>
                <p:cNvPr id="229392" name="Group 16"/>
                <p:cNvGrpSpPr>
                  <a:grpSpLocks/>
                </p:cNvGrpSpPr>
                <p:nvPr/>
              </p:nvGrpSpPr>
              <p:grpSpPr bwMode="auto">
                <a:xfrm>
                  <a:off x="2220" y="3747"/>
                  <a:ext cx="259" cy="133"/>
                  <a:chOff x="2212" y="3739"/>
                  <a:chExt cx="337" cy="187"/>
                </a:xfrm>
              </p:grpSpPr>
              <p:sp>
                <p:nvSpPr>
                  <p:cNvPr id="229393" name="Arc 17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2422"/>
                      <a:gd name="T2" fmla="*/ 21584 w 21600"/>
                      <a:gd name="T3" fmla="*/ 22422 h 22422"/>
                      <a:gd name="T4" fmla="*/ 0 w 21600"/>
                      <a:gd name="T5" fmla="*/ 21600 h 224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9394" name="Arc 18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2422"/>
                      <a:gd name="T2" fmla="*/ 21584 w 21600"/>
                      <a:gd name="T3" fmla="*/ 22422 h 22422"/>
                      <a:gd name="T4" fmla="*/ 0 w 21600"/>
                      <a:gd name="T5" fmla="*/ 21600 h 224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9395" name="Group 19"/>
                <p:cNvGrpSpPr>
                  <a:grpSpLocks/>
                </p:cNvGrpSpPr>
                <p:nvPr/>
              </p:nvGrpSpPr>
              <p:grpSpPr bwMode="auto">
                <a:xfrm flipV="1">
                  <a:off x="2482" y="3881"/>
                  <a:ext cx="259" cy="133"/>
                  <a:chOff x="2212" y="3739"/>
                  <a:chExt cx="337" cy="187"/>
                </a:xfrm>
              </p:grpSpPr>
              <p:sp>
                <p:nvSpPr>
                  <p:cNvPr id="229396" name="Arc 20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2422"/>
                      <a:gd name="T2" fmla="*/ 21584 w 21600"/>
                      <a:gd name="T3" fmla="*/ 22422 h 22422"/>
                      <a:gd name="T4" fmla="*/ 0 w 21600"/>
                      <a:gd name="T5" fmla="*/ 21600 h 224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9397" name="Arc 21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2422"/>
                      <a:gd name="T2" fmla="*/ 21584 w 21600"/>
                      <a:gd name="T3" fmla="*/ 22422 h 22422"/>
                      <a:gd name="T4" fmla="*/ 0 w 21600"/>
                      <a:gd name="T5" fmla="*/ 21600 h 224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29398" name="Group 22"/>
            <p:cNvGrpSpPr>
              <a:grpSpLocks/>
            </p:cNvGrpSpPr>
            <p:nvPr/>
          </p:nvGrpSpPr>
          <p:grpSpPr bwMode="auto">
            <a:xfrm>
              <a:off x="4237" y="1049"/>
              <a:ext cx="227" cy="227"/>
              <a:chOff x="8804" y="2180"/>
              <a:chExt cx="568" cy="568"/>
            </a:xfrm>
          </p:grpSpPr>
          <p:sp>
            <p:nvSpPr>
              <p:cNvPr id="229399" name="Oval 23"/>
              <p:cNvSpPr>
                <a:spLocks noChangeArrowheads="1"/>
              </p:cNvSpPr>
              <p:nvPr/>
            </p:nvSpPr>
            <p:spPr bwMode="auto">
              <a:xfrm>
                <a:off x="8804" y="2180"/>
                <a:ext cx="568" cy="568"/>
              </a:xfrm>
              <a:prstGeom prst="ellipse">
                <a:avLst/>
              </a:prstGeom>
              <a:solidFill>
                <a:srgbClr val="FF8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29400" name="Group 24"/>
              <p:cNvGrpSpPr>
                <a:grpSpLocks/>
              </p:cNvGrpSpPr>
              <p:nvPr/>
            </p:nvGrpSpPr>
            <p:grpSpPr bwMode="auto">
              <a:xfrm>
                <a:off x="8891" y="2362"/>
                <a:ext cx="393" cy="203"/>
                <a:chOff x="2220" y="3747"/>
                <a:chExt cx="521" cy="267"/>
              </a:xfrm>
            </p:grpSpPr>
            <p:grpSp>
              <p:nvGrpSpPr>
                <p:cNvPr id="229401" name="Group 25"/>
                <p:cNvGrpSpPr>
                  <a:grpSpLocks/>
                </p:cNvGrpSpPr>
                <p:nvPr/>
              </p:nvGrpSpPr>
              <p:grpSpPr bwMode="auto">
                <a:xfrm>
                  <a:off x="2220" y="3747"/>
                  <a:ext cx="259" cy="133"/>
                  <a:chOff x="2212" y="3739"/>
                  <a:chExt cx="337" cy="187"/>
                </a:xfrm>
              </p:grpSpPr>
              <p:sp>
                <p:nvSpPr>
                  <p:cNvPr id="229402" name="Arc 26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2422"/>
                      <a:gd name="T2" fmla="*/ 21584 w 21600"/>
                      <a:gd name="T3" fmla="*/ 22422 h 22422"/>
                      <a:gd name="T4" fmla="*/ 0 w 21600"/>
                      <a:gd name="T5" fmla="*/ 21600 h 224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8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9403" name="Arc 27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2422"/>
                      <a:gd name="T2" fmla="*/ 21584 w 21600"/>
                      <a:gd name="T3" fmla="*/ 22422 h 22422"/>
                      <a:gd name="T4" fmla="*/ 0 w 21600"/>
                      <a:gd name="T5" fmla="*/ 21600 h 224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8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9404" name="Group 28"/>
                <p:cNvGrpSpPr>
                  <a:grpSpLocks/>
                </p:cNvGrpSpPr>
                <p:nvPr/>
              </p:nvGrpSpPr>
              <p:grpSpPr bwMode="auto">
                <a:xfrm flipV="1">
                  <a:off x="2482" y="3881"/>
                  <a:ext cx="259" cy="133"/>
                  <a:chOff x="2212" y="3739"/>
                  <a:chExt cx="337" cy="187"/>
                </a:xfrm>
              </p:grpSpPr>
              <p:sp>
                <p:nvSpPr>
                  <p:cNvPr id="229405" name="Arc 29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2422"/>
                      <a:gd name="T2" fmla="*/ 21584 w 21600"/>
                      <a:gd name="T3" fmla="*/ 22422 h 22422"/>
                      <a:gd name="T4" fmla="*/ 0 w 21600"/>
                      <a:gd name="T5" fmla="*/ 21600 h 224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8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9406" name="Arc 30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2422"/>
                      <a:gd name="T2" fmla="*/ 21584 w 21600"/>
                      <a:gd name="T3" fmla="*/ 22422 h 22422"/>
                      <a:gd name="T4" fmla="*/ 0 w 21600"/>
                      <a:gd name="T5" fmla="*/ 21600 h 224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8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229407" name="Line 31"/>
            <p:cNvSpPr>
              <a:spLocks noChangeShapeType="1"/>
            </p:cNvSpPr>
            <p:nvPr/>
          </p:nvSpPr>
          <p:spPr bwMode="auto">
            <a:xfrm>
              <a:off x="3638" y="1049"/>
              <a:ext cx="0" cy="56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409" name="Line 33"/>
            <p:cNvSpPr>
              <a:spLocks noChangeShapeType="1"/>
            </p:cNvSpPr>
            <p:nvPr/>
          </p:nvSpPr>
          <p:spPr bwMode="auto">
            <a:xfrm>
              <a:off x="1989" y="907"/>
              <a:ext cx="41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410" name="Text Box 34"/>
            <p:cNvSpPr txBox="1">
              <a:spLocks noChangeArrowheads="1"/>
            </p:cNvSpPr>
            <p:nvPr/>
          </p:nvSpPr>
          <p:spPr bwMode="auto">
            <a:xfrm>
              <a:off x="1976" y="768"/>
              <a:ext cx="385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>
                <a:spcBef>
                  <a:spcPct val="0"/>
                </a:spcBef>
              </a:pPr>
              <a:r>
                <a:rPr lang="en-GB" sz="1200"/>
                <a:t>68 MW</a:t>
              </a:r>
            </a:p>
          </p:txBody>
        </p:sp>
        <p:sp>
          <p:nvSpPr>
            <p:cNvPr id="229411" name="Line 35"/>
            <p:cNvSpPr>
              <a:spLocks noChangeShapeType="1"/>
            </p:cNvSpPr>
            <p:nvPr/>
          </p:nvSpPr>
          <p:spPr bwMode="auto">
            <a:xfrm flipH="1">
              <a:off x="1968" y="1066"/>
              <a:ext cx="432" cy="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412" name="Text Box 36"/>
            <p:cNvSpPr txBox="1">
              <a:spLocks noChangeArrowheads="1"/>
            </p:cNvSpPr>
            <p:nvPr/>
          </p:nvSpPr>
          <p:spPr bwMode="auto">
            <a:xfrm>
              <a:off x="1976" y="936"/>
              <a:ext cx="540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>
                <a:spcBef>
                  <a:spcPct val="0"/>
                </a:spcBef>
              </a:pPr>
              <a:r>
                <a:rPr lang="en-GB" sz="1200"/>
                <a:t>13 MVAr</a:t>
              </a:r>
            </a:p>
          </p:txBody>
        </p:sp>
        <p:sp>
          <p:nvSpPr>
            <p:cNvPr id="229414" name="Line 38"/>
            <p:cNvSpPr>
              <a:spLocks noChangeShapeType="1"/>
            </p:cNvSpPr>
            <p:nvPr/>
          </p:nvSpPr>
          <p:spPr bwMode="auto">
            <a:xfrm flipH="1">
              <a:off x="3131" y="1056"/>
              <a:ext cx="418" cy="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415" name="Text Box 39"/>
            <p:cNvSpPr txBox="1">
              <a:spLocks noChangeArrowheads="1"/>
            </p:cNvSpPr>
            <p:nvPr/>
          </p:nvSpPr>
          <p:spPr bwMode="auto">
            <a:xfrm>
              <a:off x="3118" y="912"/>
              <a:ext cx="540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>
                <a:spcBef>
                  <a:spcPct val="0"/>
                </a:spcBef>
              </a:pPr>
              <a:r>
                <a:rPr lang="en-GB" sz="1200"/>
                <a:t>0.6 MVAr</a:t>
              </a:r>
            </a:p>
          </p:txBody>
        </p:sp>
        <p:sp>
          <p:nvSpPr>
            <p:cNvPr id="229416" name="Line 40"/>
            <p:cNvSpPr>
              <a:spLocks noChangeShapeType="1"/>
            </p:cNvSpPr>
            <p:nvPr/>
          </p:nvSpPr>
          <p:spPr bwMode="auto">
            <a:xfrm>
              <a:off x="1449" y="1104"/>
              <a:ext cx="304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417" name="Text Box 41"/>
            <p:cNvSpPr txBox="1">
              <a:spLocks noChangeArrowheads="1"/>
            </p:cNvSpPr>
            <p:nvPr/>
          </p:nvSpPr>
          <p:spPr bwMode="auto">
            <a:xfrm>
              <a:off x="1392" y="960"/>
              <a:ext cx="550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>
                <a:spcBef>
                  <a:spcPct val="0"/>
                </a:spcBef>
              </a:pPr>
              <a:r>
                <a:rPr lang="en-GB" sz="1200"/>
                <a:t>136 MW</a:t>
              </a:r>
            </a:p>
          </p:txBody>
        </p:sp>
        <p:sp>
          <p:nvSpPr>
            <p:cNvPr id="229418" name="Line 42"/>
            <p:cNvSpPr>
              <a:spLocks noChangeShapeType="1"/>
            </p:cNvSpPr>
            <p:nvPr/>
          </p:nvSpPr>
          <p:spPr bwMode="auto">
            <a:xfrm flipH="1">
              <a:off x="1427" y="1275"/>
              <a:ext cx="304" cy="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419" name="Text Box 43"/>
            <p:cNvSpPr txBox="1">
              <a:spLocks noChangeArrowheads="1"/>
            </p:cNvSpPr>
            <p:nvPr/>
          </p:nvSpPr>
          <p:spPr bwMode="auto">
            <a:xfrm>
              <a:off x="1399" y="1145"/>
              <a:ext cx="540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>
                <a:spcBef>
                  <a:spcPct val="0"/>
                </a:spcBef>
              </a:pPr>
              <a:r>
                <a:rPr lang="en-GB" sz="1200"/>
                <a:t>26 MVAr</a:t>
              </a:r>
            </a:p>
          </p:txBody>
        </p:sp>
        <p:sp>
          <p:nvSpPr>
            <p:cNvPr id="229421" name="Line 45"/>
            <p:cNvSpPr>
              <a:spLocks noChangeShapeType="1"/>
            </p:cNvSpPr>
            <p:nvPr/>
          </p:nvSpPr>
          <p:spPr bwMode="auto">
            <a:xfrm>
              <a:off x="1968" y="1672"/>
              <a:ext cx="41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422" name="Text Box 46"/>
            <p:cNvSpPr txBox="1">
              <a:spLocks noChangeArrowheads="1"/>
            </p:cNvSpPr>
            <p:nvPr/>
          </p:nvSpPr>
          <p:spPr bwMode="auto">
            <a:xfrm>
              <a:off x="1968" y="1562"/>
              <a:ext cx="385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>
                <a:spcBef>
                  <a:spcPct val="0"/>
                </a:spcBef>
              </a:pPr>
              <a:r>
                <a:rPr lang="en-GB" sz="1200"/>
                <a:t>68 MW</a:t>
              </a:r>
            </a:p>
          </p:txBody>
        </p:sp>
        <p:sp>
          <p:nvSpPr>
            <p:cNvPr id="229423" name="Line 47"/>
            <p:cNvSpPr>
              <a:spLocks noChangeShapeType="1"/>
            </p:cNvSpPr>
            <p:nvPr/>
          </p:nvSpPr>
          <p:spPr bwMode="auto">
            <a:xfrm flipH="1">
              <a:off x="1968" y="1872"/>
              <a:ext cx="415" cy="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424" name="Text Box 48"/>
            <p:cNvSpPr txBox="1">
              <a:spLocks noChangeArrowheads="1"/>
            </p:cNvSpPr>
            <p:nvPr/>
          </p:nvSpPr>
          <p:spPr bwMode="auto">
            <a:xfrm>
              <a:off x="1968" y="1725"/>
              <a:ext cx="540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>
                <a:spcBef>
                  <a:spcPct val="0"/>
                </a:spcBef>
              </a:pPr>
              <a:r>
                <a:rPr lang="en-GB" sz="1200"/>
                <a:t>13 MVAr</a:t>
              </a:r>
            </a:p>
          </p:txBody>
        </p:sp>
        <p:sp>
          <p:nvSpPr>
            <p:cNvPr id="229426" name="Line 50"/>
            <p:cNvSpPr>
              <a:spLocks noChangeShapeType="1"/>
            </p:cNvSpPr>
            <p:nvPr/>
          </p:nvSpPr>
          <p:spPr bwMode="auto">
            <a:xfrm>
              <a:off x="3120" y="878"/>
              <a:ext cx="41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427" name="Text Box 51"/>
            <p:cNvSpPr txBox="1">
              <a:spLocks noChangeArrowheads="1"/>
            </p:cNvSpPr>
            <p:nvPr/>
          </p:nvSpPr>
          <p:spPr bwMode="auto">
            <a:xfrm>
              <a:off x="3120" y="744"/>
              <a:ext cx="385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>
                <a:spcBef>
                  <a:spcPct val="0"/>
                </a:spcBef>
              </a:pPr>
              <a:r>
                <a:rPr lang="en-GB" sz="1200"/>
                <a:t>65 MW</a:t>
              </a:r>
            </a:p>
          </p:txBody>
        </p:sp>
        <p:sp>
          <p:nvSpPr>
            <p:cNvPr id="229429" name="Line 53"/>
            <p:cNvSpPr>
              <a:spLocks noChangeShapeType="1"/>
            </p:cNvSpPr>
            <p:nvPr/>
          </p:nvSpPr>
          <p:spPr bwMode="auto">
            <a:xfrm flipH="1">
              <a:off x="3133" y="1872"/>
              <a:ext cx="418" cy="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430" name="Text Box 54"/>
            <p:cNvSpPr txBox="1">
              <a:spLocks noChangeArrowheads="1"/>
            </p:cNvSpPr>
            <p:nvPr/>
          </p:nvSpPr>
          <p:spPr bwMode="auto">
            <a:xfrm>
              <a:off x="3120" y="1735"/>
              <a:ext cx="540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>
                <a:spcBef>
                  <a:spcPct val="0"/>
                </a:spcBef>
              </a:pPr>
              <a:r>
                <a:rPr lang="en-GB" sz="1200"/>
                <a:t>0.6 MVAr</a:t>
              </a:r>
            </a:p>
          </p:txBody>
        </p:sp>
        <p:sp>
          <p:nvSpPr>
            <p:cNvPr id="229432" name="Line 56"/>
            <p:cNvSpPr>
              <a:spLocks noChangeShapeType="1"/>
            </p:cNvSpPr>
            <p:nvPr/>
          </p:nvSpPr>
          <p:spPr bwMode="auto">
            <a:xfrm>
              <a:off x="3133" y="1701"/>
              <a:ext cx="41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433" name="Text Box 57"/>
            <p:cNvSpPr txBox="1">
              <a:spLocks noChangeArrowheads="1"/>
            </p:cNvSpPr>
            <p:nvPr/>
          </p:nvSpPr>
          <p:spPr bwMode="auto">
            <a:xfrm>
              <a:off x="3120" y="1577"/>
              <a:ext cx="385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>
                <a:spcBef>
                  <a:spcPct val="0"/>
                </a:spcBef>
              </a:pPr>
              <a:r>
                <a:rPr lang="en-GB" sz="1200"/>
                <a:t>65 MW</a:t>
              </a:r>
            </a:p>
          </p:txBody>
        </p:sp>
        <p:sp>
          <p:nvSpPr>
            <p:cNvPr id="229435" name="Line 59"/>
            <p:cNvSpPr>
              <a:spLocks noChangeShapeType="1"/>
            </p:cNvSpPr>
            <p:nvPr/>
          </p:nvSpPr>
          <p:spPr bwMode="auto">
            <a:xfrm flipH="1">
              <a:off x="3758" y="1116"/>
              <a:ext cx="418" cy="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436" name="Text Box 60"/>
            <p:cNvSpPr txBox="1">
              <a:spLocks noChangeArrowheads="1"/>
            </p:cNvSpPr>
            <p:nvPr/>
          </p:nvSpPr>
          <p:spPr bwMode="auto">
            <a:xfrm>
              <a:off x="3732" y="981"/>
              <a:ext cx="540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>
                <a:spcBef>
                  <a:spcPct val="0"/>
                </a:spcBef>
              </a:pPr>
              <a:r>
                <a:rPr lang="en-GB" sz="1200"/>
                <a:t>1.2 MVAr</a:t>
              </a:r>
            </a:p>
          </p:txBody>
        </p:sp>
        <p:sp>
          <p:nvSpPr>
            <p:cNvPr id="229437" name="Line 61"/>
            <p:cNvSpPr>
              <a:spLocks noChangeShapeType="1"/>
            </p:cNvSpPr>
            <p:nvPr/>
          </p:nvSpPr>
          <p:spPr bwMode="auto">
            <a:xfrm flipH="1">
              <a:off x="3764" y="953"/>
              <a:ext cx="384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438" name="Text Box 62"/>
            <p:cNvSpPr txBox="1">
              <a:spLocks noChangeArrowheads="1"/>
            </p:cNvSpPr>
            <p:nvPr/>
          </p:nvSpPr>
          <p:spPr bwMode="auto">
            <a:xfrm>
              <a:off x="3767" y="816"/>
              <a:ext cx="386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>
                <a:spcBef>
                  <a:spcPct val="0"/>
                </a:spcBef>
              </a:pPr>
              <a:r>
                <a:rPr lang="en-GB" sz="1200"/>
                <a:t>0 MW</a:t>
              </a:r>
            </a:p>
          </p:txBody>
        </p:sp>
        <p:sp>
          <p:nvSpPr>
            <p:cNvPr id="229439" name="Text Box 63"/>
            <p:cNvSpPr txBox="1">
              <a:spLocks noChangeArrowheads="1"/>
            </p:cNvSpPr>
            <p:nvPr/>
          </p:nvSpPr>
          <p:spPr bwMode="auto">
            <a:xfrm>
              <a:off x="3323" y="1250"/>
              <a:ext cx="42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>
                <a:spcBef>
                  <a:spcPct val="0"/>
                </a:spcBef>
              </a:pPr>
              <a:r>
                <a:rPr lang="en-GB" sz="1200"/>
                <a:t>1.0 p.u.</a:t>
              </a:r>
            </a:p>
          </p:txBody>
        </p:sp>
        <p:sp>
          <p:nvSpPr>
            <p:cNvPr id="229440" name="Text Box 64"/>
            <p:cNvSpPr txBox="1">
              <a:spLocks noChangeArrowheads="1"/>
            </p:cNvSpPr>
            <p:nvPr/>
          </p:nvSpPr>
          <p:spPr bwMode="auto">
            <a:xfrm>
              <a:off x="1915" y="1250"/>
              <a:ext cx="386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>
                <a:spcBef>
                  <a:spcPct val="0"/>
                </a:spcBef>
              </a:pPr>
              <a:r>
                <a:rPr lang="en-GB" sz="1200"/>
                <a:t>1.0 p.u.</a:t>
              </a:r>
            </a:p>
          </p:txBody>
        </p:sp>
      </p:grpSp>
      <p:sp>
        <p:nvSpPr>
          <p:cNvPr id="229500" name="Text Box 124"/>
          <p:cNvSpPr txBox="1">
            <a:spLocks noChangeArrowheads="1"/>
          </p:cNvSpPr>
          <p:nvPr/>
        </p:nvSpPr>
        <p:spPr bwMode="auto">
          <a:xfrm>
            <a:off x="685800" y="1828800"/>
            <a:ext cx="189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Pre-contingency: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85800" y="4114800"/>
            <a:ext cx="8001000" cy="1676400"/>
            <a:chOff x="685800" y="4114800"/>
            <a:chExt cx="8001000" cy="1676400"/>
          </a:xfrm>
        </p:grpSpPr>
        <p:grpSp>
          <p:nvGrpSpPr>
            <p:cNvPr id="229499" name="Group 123"/>
            <p:cNvGrpSpPr>
              <a:grpSpLocks/>
            </p:cNvGrpSpPr>
            <p:nvPr/>
          </p:nvGrpSpPr>
          <p:grpSpPr bwMode="auto">
            <a:xfrm>
              <a:off x="3352800" y="4114800"/>
              <a:ext cx="5334000" cy="1676400"/>
              <a:chOff x="1632" y="2592"/>
              <a:chExt cx="3360" cy="1056"/>
            </a:xfrm>
          </p:grpSpPr>
          <p:grpSp>
            <p:nvGrpSpPr>
              <p:cNvPr id="229496" name="Group 120"/>
              <p:cNvGrpSpPr>
                <a:grpSpLocks/>
              </p:cNvGrpSpPr>
              <p:nvPr/>
            </p:nvGrpSpPr>
            <p:grpSpPr bwMode="auto">
              <a:xfrm>
                <a:off x="1632" y="2592"/>
                <a:ext cx="3360" cy="1056"/>
                <a:chOff x="1632" y="2592"/>
                <a:chExt cx="3360" cy="1056"/>
              </a:xfrm>
            </p:grpSpPr>
            <p:sp>
              <p:nvSpPr>
                <p:cNvPr id="229441" name="Line 65"/>
                <p:cNvSpPr>
                  <a:spLocks noChangeShapeType="1"/>
                </p:cNvSpPr>
                <p:nvPr/>
              </p:nvSpPr>
              <p:spPr bwMode="auto">
                <a:xfrm>
                  <a:off x="2406" y="2825"/>
                  <a:ext cx="0" cy="565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442" name="Line 66"/>
                <p:cNvSpPr>
                  <a:spLocks noChangeShapeType="1"/>
                </p:cNvSpPr>
                <p:nvPr/>
              </p:nvSpPr>
              <p:spPr bwMode="auto">
                <a:xfrm>
                  <a:off x="2406" y="2881"/>
                  <a:ext cx="176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443" name="Line 67"/>
                <p:cNvSpPr>
                  <a:spLocks noChangeShapeType="1"/>
                </p:cNvSpPr>
                <p:nvPr/>
              </p:nvSpPr>
              <p:spPr bwMode="auto">
                <a:xfrm>
                  <a:off x="1872" y="3082"/>
                  <a:ext cx="534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444" name="Freeform 68"/>
                <p:cNvSpPr>
                  <a:spLocks/>
                </p:cNvSpPr>
                <p:nvPr/>
              </p:nvSpPr>
              <p:spPr bwMode="auto">
                <a:xfrm flipH="1">
                  <a:off x="4176" y="3224"/>
                  <a:ext cx="171" cy="284"/>
                </a:xfrm>
                <a:custGeom>
                  <a:avLst/>
                  <a:gdLst>
                    <a:gd name="T0" fmla="*/ 426 w 426"/>
                    <a:gd name="T1" fmla="*/ 0 h 710"/>
                    <a:gd name="T2" fmla="*/ 0 w 426"/>
                    <a:gd name="T3" fmla="*/ 0 h 710"/>
                    <a:gd name="T4" fmla="*/ 0 w 426"/>
                    <a:gd name="T5" fmla="*/ 710 h 7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6" h="710">
                      <a:moveTo>
                        <a:pt x="426" y="0"/>
                      </a:moveTo>
                      <a:lnTo>
                        <a:pt x="0" y="0"/>
                      </a:lnTo>
                      <a:lnTo>
                        <a:pt x="0" y="710"/>
                      </a:ln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445" name="Line 69"/>
                <p:cNvSpPr>
                  <a:spLocks noChangeShapeType="1"/>
                </p:cNvSpPr>
                <p:nvPr/>
              </p:nvSpPr>
              <p:spPr bwMode="auto">
                <a:xfrm>
                  <a:off x="4166" y="2938"/>
                  <a:ext cx="634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446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2328" y="2665"/>
                  <a:ext cx="160" cy="1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 eaLnBrk="0" hangingPunct="0">
                    <a:spcBef>
                      <a:spcPct val="0"/>
                    </a:spcBef>
                  </a:pPr>
                  <a:r>
                    <a:rPr lang="en-GB" sz="1200" b="1"/>
                    <a:t>A</a:t>
                  </a:r>
                </a:p>
              </p:txBody>
            </p:sp>
            <p:sp>
              <p:nvSpPr>
                <p:cNvPr id="229447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4088" y="2665"/>
                  <a:ext cx="160" cy="1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 eaLnBrk="0" hangingPunct="0">
                    <a:spcBef>
                      <a:spcPct val="0"/>
                    </a:spcBef>
                  </a:pPr>
                  <a:r>
                    <a:rPr lang="en-GB" sz="1200" b="1"/>
                    <a:t>B</a:t>
                  </a:r>
                </a:p>
              </p:txBody>
            </p:sp>
            <p:sp>
              <p:nvSpPr>
                <p:cNvPr id="229448" name="Line 72"/>
                <p:cNvSpPr>
                  <a:spLocks noChangeShapeType="1"/>
                </p:cNvSpPr>
                <p:nvPr/>
              </p:nvSpPr>
              <p:spPr bwMode="auto">
                <a:xfrm>
                  <a:off x="2398" y="3306"/>
                  <a:ext cx="176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449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4433" y="3270"/>
                  <a:ext cx="463" cy="1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eaLnBrk="0" hangingPunct="0">
                    <a:spcBef>
                      <a:spcPct val="0"/>
                    </a:spcBef>
                  </a:pPr>
                  <a:r>
                    <a:rPr lang="en-GB" sz="1200"/>
                    <a:t>130 MW</a:t>
                  </a:r>
                </a:p>
                <a:p>
                  <a:pPr eaLnBrk="0" hangingPunct="0">
                    <a:spcBef>
                      <a:spcPct val="0"/>
                    </a:spcBef>
                  </a:pPr>
                  <a:r>
                    <a:rPr lang="en-GB" sz="1200"/>
                    <a:t>0 MVAr</a:t>
                  </a:r>
                </a:p>
              </p:txBody>
            </p:sp>
            <p:grpSp>
              <p:nvGrpSpPr>
                <p:cNvPr id="229450" name="Group 74"/>
                <p:cNvGrpSpPr>
                  <a:grpSpLocks/>
                </p:cNvGrpSpPr>
                <p:nvPr/>
              </p:nvGrpSpPr>
              <p:grpSpPr bwMode="auto">
                <a:xfrm>
                  <a:off x="1632" y="2969"/>
                  <a:ext cx="227" cy="227"/>
                  <a:chOff x="2414" y="2180"/>
                  <a:chExt cx="568" cy="568"/>
                </a:xfrm>
              </p:grpSpPr>
              <p:sp>
                <p:nvSpPr>
                  <p:cNvPr id="229451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2414" y="2180"/>
                    <a:ext cx="568" cy="568"/>
                  </a:xfrm>
                  <a:prstGeom prst="ellipse">
                    <a:avLst/>
                  </a:prstGeom>
                  <a:solidFill>
                    <a:srgbClr val="FF00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229452" name="Group 76"/>
                  <p:cNvGrpSpPr>
                    <a:grpSpLocks/>
                  </p:cNvGrpSpPr>
                  <p:nvPr/>
                </p:nvGrpSpPr>
                <p:grpSpPr bwMode="auto">
                  <a:xfrm>
                    <a:off x="2502" y="2362"/>
                    <a:ext cx="393" cy="203"/>
                    <a:chOff x="2220" y="3747"/>
                    <a:chExt cx="521" cy="267"/>
                  </a:xfrm>
                </p:grpSpPr>
                <p:grpSp>
                  <p:nvGrpSpPr>
                    <p:cNvPr id="229453" name="Group 7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20" y="3747"/>
                      <a:ext cx="259" cy="133"/>
                      <a:chOff x="2212" y="3739"/>
                      <a:chExt cx="337" cy="187"/>
                    </a:xfrm>
                  </p:grpSpPr>
                  <p:sp>
                    <p:nvSpPr>
                      <p:cNvPr id="229454" name="Arc 7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80" y="3739"/>
                        <a:ext cx="169" cy="187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2422"/>
                          <a:gd name="T2" fmla="*/ 21584 w 21600"/>
                          <a:gd name="T3" fmla="*/ 22422 h 22422"/>
                          <a:gd name="T4" fmla="*/ 0 w 21600"/>
                          <a:gd name="T5" fmla="*/ 21600 h 2242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2422" fill="none" extrusionOk="0">
                            <a:moveTo>
                              <a:pt x="0" y="-1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cubicBezTo>
                              <a:pt x="21600" y="21874"/>
                              <a:pt x="21594" y="22148"/>
                              <a:pt x="21584" y="22422"/>
                            </a:cubicBezTo>
                          </a:path>
                          <a:path w="21600" h="22422" stroke="0" extrusionOk="0">
                            <a:moveTo>
                              <a:pt x="0" y="-1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cubicBezTo>
                              <a:pt x="21600" y="21874"/>
                              <a:pt x="21594" y="22148"/>
                              <a:pt x="21584" y="22422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solidFill>
                        <a:srgbClr val="FF00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9455" name="Arc 79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2212" y="3739"/>
                        <a:ext cx="169" cy="187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2422"/>
                          <a:gd name="T2" fmla="*/ 21584 w 21600"/>
                          <a:gd name="T3" fmla="*/ 22422 h 22422"/>
                          <a:gd name="T4" fmla="*/ 0 w 21600"/>
                          <a:gd name="T5" fmla="*/ 21600 h 2242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2422" fill="none" extrusionOk="0">
                            <a:moveTo>
                              <a:pt x="0" y="-1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cubicBezTo>
                              <a:pt x="21600" y="21874"/>
                              <a:pt x="21594" y="22148"/>
                              <a:pt x="21584" y="22422"/>
                            </a:cubicBezTo>
                          </a:path>
                          <a:path w="21600" h="22422" stroke="0" extrusionOk="0">
                            <a:moveTo>
                              <a:pt x="0" y="-1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cubicBezTo>
                              <a:pt x="21600" y="21874"/>
                              <a:pt x="21594" y="22148"/>
                              <a:pt x="21584" y="22422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solidFill>
                        <a:srgbClr val="FF00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29456" name="Group 80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2482" y="3881"/>
                      <a:ext cx="259" cy="133"/>
                      <a:chOff x="2212" y="3739"/>
                      <a:chExt cx="337" cy="187"/>
                    </a:xfrm>
                  </p:grpSpPr>
                  <p:sp>
                    <p:nvSpPr>
                      <p:cNvPr id="229457" name="Arc 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80" y="3739"/>
                        <a:ext cx="169" cy="187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2422"/>
                          <a:gd name="T2" fmla="*/ 21584 w 21600"/>
                          <a:gd name="T3" fmla="*/ 22422 h 22422"/>
                          <a:gd name="T4" fmla="*/ 0 w 21600"/>
                          <a:gd name="T5" fmla="*/ 21600 h 2242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2422" fill="none" extrusionOk="0">
                            <a:moveTo>
                              <a:pt x="0" y="-1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cubicBezTo>
                              <a:pt x="21600" y="21874"/>
                              <a:pt x="21594" y="22148"/>
                              <a:pt x="21584" y="22422"/>
                            </a:cubicBezTo>
                          </a:path>
                          <a:path w="21600" h="22422" stroke="0" extrusionOk="0">
                            <a:moveTo>
                              <a:pt x="0" y="-1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cubicBezTo>
                              <a:pt x="21600" y="21874"/>
                              <a:pt x="21594" y="22148"/>
                              <a:pt x="21584" y="22422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solidFill>
                        <a:srgbClr val="FF00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9458" name="Arc 82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2212" y="3739"/>
                        <a:ext cx="169" cy="187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2422"/>
                          <a:gd name="T2" fmla="*/ 21584 w 21600"/>
                          <a:gd name="T3" fmla="*/ 22422 h 22422"/>
                          <a:gd name="T4" fmla="*/ 0 w 21600"/>
                          <a:gd name="T5" fmla="*/ 21600 h 2242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2422" fill="none" extrusionOk="0">
                            <a:moveTo>
                              <a:pt x="0" y="-1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cubicBezTo>
                              <a:pt x="21600" y="21874"/>
                              <a:pt x="21594" y="22148"/>
                              <a:pt x="21584" y="22422"/>
                            </a:cubicBezTo>
                          </a:path>
                          <a:path w="21600" h="22422" stroke="0" extrusionOk="0">
                            <a:moveTo>
                              <a:pt x="0" y="-1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cubicBezTo>
                              <a:pt x="21600" y="21874"/>
                              <a:pt x="21594" y="22148"/>
                              <a:pt x="21584" y="22422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solidFill>
                        <a:srgbClr val="FF00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229459" name="Group 83"/>
                <p:cNvGrpSpPr>
                  <a:grpSpLocks/>
                </p:cNvGrpSpPr>
                <p:nvPr/>
              </p:nvGrpSpPr>
              <p:grpSpPr bwMode="auto">
                <a:xfrm>
                  <a:off x="4765" y="2825"/>
                  <a:ext cx="227" cy="227"/>
                  <a:chOff x="8804" y="2180"/>
                  <a:chExt cx="568" cy="568"/>
                </a:xfrm>
              </p:grpSpPr>
              <p:sp>
                <p:nvSpPr>
                  <p:cNvPr id="229460" name="Oval 84"/>
                  <p:cNvSpPr>
                    <a:spLocks noChangeArrowheads="1"/>
                  </p:cNvSpPr>
                  <p:nvPr/>
                </p:nvSpPr>
                <p:spPr bwMode="auto">
                  <a:xfrm>
                    <a:off x="8804" y="2180"/>
                    <a:ext cx="568" cy="568"/>
                  </a:xfrm>
                  <a:prstGeom prst="ellipse">
                    <a:avLst/>
                  </a:prstGeom>
                  <a:solidFill>
                    <a:srgbClr val="FF80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229461" name="Group 85"/>
                  <p:cNvGrpSpPr>
                    <a:grpSpLocks/>
                  </p:cNvGrpSpPr>
                  <p:nvPr/>
                </p:nvGrpSpPr>
                <p:grpSpPr bwMode="auto">
                  <a:xfrm>
                    <a:off x="8891" y="2362"/>
                    <a:ext cx="393" cy="203"/>
                    <a:chOff x="2220" y="3747"/>
                    <a:chExt cx="521" cy="267"/>
                  </a:xfrm>
                </p:grpSpPr>
                <p:grpSp>
                  <p:nvGrpSpPr>
                    <p:cNvPr id="229462" name="Group 8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20" y="3747"/>
                      <a:ext cx="259" cy="133"/>
                      <a:chOff x="2212" y="3739"/>
                      <a:chExt cx="337" cy="187"/>
                    </a:xfrm>
                  </p:grpSpPr>
                  <p:sp>
                    <p:nvSpPr>
                      <p:cNvPr id="229463" name="Arc 8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80" y="3739"/>
                        <a:ext cx="169" cy="187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2422"/>
                          <a:gd name="T2" fmla="*/ 21584 w 21600"/>
                          <a:gd name="T3" fmla="*/ 22422 h 22422"/>
                          <a:gd name="T4" fmla="*/ 0 w 21600"/>
                          <a:gd name="T5" fmla="*/ 21600 h 2242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2422" fill="none" extrusionOk="0">
                            <a:moveTo>
                              <a:pt x="0" y="-1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cubicBezTo>
                              <a:pt x="21600" y="21874"/>
                              <a:pt x="21594" y="22148"/>
                              <a:pt x="21584" y="22422"/>
                            </a:cubicBezTo>
                          </a:path>
                          <a:path w="21600" h="22422" stroke="0" extrusionOk="0">
                            <a:moveTo>
                              <a:pt x="0" y="-1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cubicBezTo>
                              <a:pt x="21600" y="21874"/>
                              <a:pt x="21594" y="22148"/>
                              <a:pt x="21584" y="22422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solidFill>
                        <a:srgbClr val="FF8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9464" name="Arc 88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2212" y="3739"/>
                        <a:ext cx="169" cy="187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2422"/>
                          <a:gd name="T2" fmla="*/ 21584 w 21600"/>
                          <a:gd name="T3" fmla="*/ 22422 h 22422"/>
                          <a:gd name="T4" fmla="*/ 0 w 21600"/>
                          <a:gd name="T5" fmla="*/ 21600 h 2242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2422" fill="none" extrusionOk="0">
                            <a:moveTo>
                              <a:pt x="0" y="-1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cubicBezTo>
                              <a:pt x="21600" y="21874"/>
                              <a:pt x="21594" y="22148"/>
                              <a:pt x="21584" y="22422"/>
                            </a:cubicBezTo>
                          </a:path>
                          <a:path w="21600" h="22422" stroke="0" extrusionOk="0">
                            <a:moveTo>
                              <a:pt x="0" y="-1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cubicBezTo>
                              <a:pt x="21600" y="21874"/>
                              <a:pt x="21594" y="22148"/>
                              <a:pt x="21584" y="22422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solidFill>
                        <a:srgbClr val="FF8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29465" name="Group 89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2482" y="3881"/>
                      <a:ext cx="259" cy="133"/>
                      <a:chOff x="2212" y="3739"/>
                      <a:chExt cx="337" cy="187"/>
                    </a:xfrm>
                  </p:grpSpPr>
                  <p:sp>
                    <p:nvSpPr>
                      <p:cNvPr id="229466" name="Arc 9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80" y="3739"/>
                        <a:ext cx="169" cy="187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2422"/>
                          <a:gd name="T2" fmla="*/ 21584 w 21600"/>
                          <a:gd name="T3" fmla="*/ 22422 h 22422"/>
                          <a:gd name="T4" fmla="*/ 0 w 21600"/>
                          <a:gd name="T5" fmla="*/ 21600 h 2242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2422" fill="none" extrusionOk="0">
                            <a:moveTo>
                              <a:pt x="0" y="-1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cubicBezTo>
                              <a:pt x="21600" y="21874"/>
                              <a:pt x="21594" y="22148"/>
                              <a:pt x="21584" y="22422"/>
                            </a:cubicBezTo>
                          </a:path>
                          <a:path w="21600" h="22422" stroke="0" extrusionOk="0">
                            <a:moveTo>
                              <a:pt x="0" y="-1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cubicBezTo>
                              <a:pt x="21600" y="21874"/>
                              <a:pt x="21594" y="22148"/>
                              <a:pt x="21584" y="22422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solidFill>
                        <a:srgbClr val="FF8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9467" name="Arc 91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2212" y="3739"/>
                        <a:ext cx="169" cy="187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2422"/>
                          <a:gd name="T2" fmla="*/ 21584 w 21600"/>
                          <a:gd name="T3" fmla="*/ 22422 h 22422"/>
                          <a:gd name="T4" fmla="*/ 0 w 21600"/>
                          <a:gd name="T5" fmla="*/ 21600 h 2242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2422" fill="none" extrusionOk="0">
                            <a:moveTo>
                              <a:pt x="0" y="-1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cubicBezTo>
                              <a:pt x="21600" y="21874"/>
                              <a:pt x="21594" y="22148"/>
                              <a:pt x="21584" y="22422"/>
                            </a:cubicBezTo>
                          </a:path>
                          <a:path w="21600" h="22422" stroke="0" extrusionOk="0">
                            <a:moveTo>
                              <a:pt x="0" y="-1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cubicBezTo>
                              <a:pt x="21600" y="21874"/>
                              <a:pt x="21594" y="22148"/>
                              <a:pt x="21584" y="22422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solidFill>
                        <a:srgbClr val="FF8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sp>
              <p:nvSpPr>
                <p:cNvPr id="229468" name="Line 92"/>
                <p:cNvSpPr>
                  <a:spLocks noChangeShapeType="1"/>
                </p:cNvSpPr>
                <p:nvPr/>
              </p:nvSpPr>
              <p:spPr bwMode="auto">
                <a:xfrm>
                  <a:off x="4166" y="2825"/>
                  <a:ext cx="0" cy="565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475" name="Line 99"/>
                <p:cNvSpPr>
                  <a:spLocks noChangeShapeType="1"/>
                </p:cNvSpPr>
                <p:nvPr/>
              </p:nvSpPr>
              <p:spPr bwMode="auto">
                <a:xfrm>
                  <a:off x="1977" y="2880"/>
                  <a:ext cx="304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476" name="Text Box 100"/>
                <p:cNvSpPr txBox="1">
                  <a:spLocks noChangeArrowheads="1"/>
                </p:cNvSpPr>
                <p:nvPr/>
              </p:nvSpPr>
              <p:spPr bwMode="auto">
                <a:xfrm>
                  <a:off x="1920" y="2736"/>
                  <a:ext cx="550" cy="1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eaLnBrk="0" hangingPunct="0">
                    <a:spcBef>
                      <a:spcPct val="0"/>
                    </a:spcBef>
                  </a:pPr>
                  <a:r>
                    <a:rPr lang="en-GB" sz="1200"/>
                    <a:t>145 MW</a:t>
                  </a:r>
                </a:p>
              </p:txBody>
            </p:sp>
            <p:sp>
              <p:nvSpPr>
                <p:cNvPr id="229477" name="Line 101"/>
                <p:cNvSpPr>
                  <a:spLocks noChangeShapeType="1"/>
                </p:cNvSpPr>
                <p:nvPr/>
              </p:nvSpPr>
              <p:spPr bwMode="auto">
                <a:xfrm>
                  <a:off x="1955" y="3051"/>
                  <a:ext cx="304" cy="0"/>
                </a:xfrm>
                <a:prstGeom prst="line">
                  <a:avLst/>
                </a:prstGeom>
                <a:noFill/>
                <a:ln w="19050">
                  <a:solidFill>
                    <a:srgbClr val="00FF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478" name="Text Box 102"/>
                <p:cNvSpPr txBox="1">
                  <a:spLocks noChangeArrowheads="1"/>
                </p:cNvSpPr>
                <p:nvPr/>
              </p:nvSpPr>
              <p:spPr bwMode="auto">
                <a:xfrm>
                  <a:off x="1927" y="2921"/>
                  <a:ext cx="540" cy="1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eaLnBrk="0" hangingPunct="0">
                    <a:spcBef>
                      <a:spcPct val="0"/>
                    </a:spcBef>
                  </a:pPr>
                  <a:r>
                    <a:rPr lang="en-GB" sz="1200"/>
                    <a:t>40 MVAr</a:t>
                  </a:r>
                </a:p>
              </p:txBody>
            </p:sp>
            <p:sp>
              <p:nvSpPr>
                <p:cNvPr id="229479" name="Line 103"/>
                <p:cNvSpPr>
                  <a:spLocks noChangeShapeType="1"/>
                </p:cNvSpPr>
                <p:nvPr/>
              </p:nvSpPr>
              <p:spPr bwMode="auto">
                <a:xfrm>
                  <a:off x="2496" y="3448"/>
                  <a:ext cx="418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480" name="Text Box 104"/>
                <p:cNvSpPr txBox="1">
                  <a:spLocks noChangeArrowheads="1"/>
                </p:cNvSpPr>
                <p:nvPr/>
              </p:nvSpPr>
              <p:spPr bwMode="auto">
                <a:xfrm>
                  <a:off x="2496" y="3338"/>
                  <a:ext cx="385" cy="1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eaLnBrk="0" hangingPunct="0">
                    <a:spcBef>
                      <a:spcPct val="0"/>
                    </a:spcBef>
                  </a:pPr>
                  <a:r>
                    <a:rPr lang="en-GB" sz="1200"/>
                    <a:t>145 MW</a:t>
                  </a:r>
                </a:p>
              </p:txBody>
            </p:sp>
            <p:sp>
              <p:nvSpPr>
                <p:cNvPr id="229481" name="Line 105"/>
                <p:cNvSpPr>
                  <a:spLocks noChangeShapeType="1"/>
                </p:cNvSpPr>
                <p:nvPr/>
              </p:nvSpPr>
              <p:spPr bwMode="auto">
                <a:xfrm>
                  <a:off x="2496" y="3648"/>
                  <a:ext cx="415" cy="0"/>
                </a:xfrm>
                <a:prstGeom prst="line">
                  <a:avLst/>
                </a:prstGeom>
                <a:noFill/>
                <a:ln w="19050">
                  <a:solidFill>
                    <a:srgbClr val="00FF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482" name="Text Box 106"/>
                <p:cNvSpPr txBox="1">
                  <a:spLocks noChangeArrowheads="1"/>
                </p:cNvSpPr>
                <p:nvPr/>
              </p:nvSpPr>
              <p:spPr bwMode="auto">
                <a:xfrm>
                  <a:off x="2496" y="3501"/>
                  <a:ext cx="540" cy="1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eaLnBrk="0" hangingPunct="0">
                    <a:spcBef>
                      <a:spcPct val="0"/>
                    </a:spcBef>
                  </a:pPr>
                  <a:r>
                    <a:rPr lang="en-GB" sz="1200"/>
                    <a:t>40 MVAr</a:t>
                  </a:r>
                </a:p>
              </p:txBody>
            </p:sp>
            <p:sp>
              <p:nvSpPr>
                <p:cNvPr id="229485" name="Line 109"/>
                <p:cNvSpPr>
                  <a:spLocks noChangeShapeType="1"/>
                </p:cNvSpPr>
                <p:nvPr/>
              </p:nvSpPr>
              <p:spPr bwMode="auto">
                <a:xfrm flipH="1">
                  <a:off x="3661" y="3648"/>
                  <a:ext cx="418" cy="0"/>
                </a:xfrm>
                <a:prstGeom prst="line">
                  <a:avLst/>
                </a:prstGeom>
                <a:noFill/>
                <a:ln w="19050">
                  <a:solidFill>
                    <a:srgbClr val="00FF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486" name="Text Box 110"/>
                <p:cNvSpPr txBox="1">
                  <a:spLocks noChangeArrowheads="1"/>
                </p:cNvSpPr>
                <p:nvPr/>
              </p:nvSpPr>
              <p:spPr bwMode="auto">
                <a:xfrm>
                  <a:off x="3648" y="3511"/>
                  <a:ext cx="540" cy="1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eaLnBrk="0" hangingPunct="0">
                    <a:spcBef>
                      <a:spcPct val="0"/>
                    </a:spcBef>
                  </a:pPr>
                  <a:r>
                    <a:rPr lang="en-GB" sz="1200"/>
                    <a:t>67 MVAr</a:t>
                  </a:r>
                </a:p>
              </p:txBody>
            </p:sp>
            <p:sp>
              <p:nvSpPr>
                <p:cNvPr id="229487" name="Line 111"/>
                <p:cNvSpPr>
                  <a:spLocks noChangeShapeType="1"/>
                </p:cNvSpPr>
                <p:nvPr/>
              </p:nvSpPr>
              <p:spPr bwMode="auto">
                <a:xfrm>
                  <a:off x="3661" y="3477"/>
                  <a:ext cx="418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488" name="Text Box 112"/>
                <p:cNvSpPr txBox="1">
                  <a:spLocks noChangeArrowheads="1"/>
                </p:cNvSpPr>
                <p:nvPr/>
              </p:nvSpPr>
              <p:spPr bwMode="auto">
                <a:xfrm>
                  <a:off x="3648" y="3353"/>
                  <a:ext cx="385" cy="1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eaLnBrk="0" hangingPunct="0">
                    <a:spcBef>
                      <a:spcPct val="0"/>
                    </a:spcBef>
                  </a:pPr>
                  <a:r>
                    <a:rPr lang="en-GB" sz="1200"/>
                    <a:t>130 MW</a:t>
                  </a:r>
                </a:p>
              </p:txBody>
            </p:sp>
            <p:sp>
              <p:nvSpPr>
                <p:cNvPr id="229489" name="Line 113"/>
                <p:cNvSpPr>
                  <a:spLocks noChangeShapeType="1"/>
                </p:cNvSpPr>
                <p:nvPr/>
              </p:nvSpPr>
              <p:spPr bwMode="auto">
                <a:xfrm flipH="1">
                  <a:off x="4286" y="2892"/>
                  <a:ext cx="418" cy="0"/>
                </a:xfrm>
                <a:prstGeom prst="line">
                  <a:avLst/>
                </a:prstGeom>
                <a:noFill/>
                <a:ln w="19050">
                  <a:solidFill>
                    <a:srgbClr val="00FF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490" name="Text Box 114"/>
                <p:cNvSpPr txBox="1">
                  <a:spLocks noChangeArrowheads="1"/>
                </p:cNvSpPr>
                <p:nvPr/>
              </p:nvSpPr>
              <p:spPr bwMode="auto">
                <a:xfrm>
                  <a:off x="4260" y="2757"/>
                  <a:ext cx="540" cy="1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eaLnBrk="0" hangingPunct="0">
                    <a:spcBef>
                      <a:spcPct val="0"/>
                    </a:spcBef>
                  </a:pPr>
                  <a:r>
                    <a:rPr lang="en-GB" sz="1200"/>
                    <a:t>67 MVAr</a:t>
                  </a:r>
                </a:p>
              </p:txBody>
            </p:sp>
            <p:sp>
              <p:nvSpPr>
                <p:cNvPr id="229491" name="Line 115"/>
                <p:cNvSpPr>
                  <a:spLocks noChangeShapeType="1"/>
                </p:cNvSpPr>
                <p:nvPr/>
              </p:nvSpPr>
              <p:spPr bwMode="auto">
                <a:xfrm flipH="1">
                  <a:off x="4286" y="2722"/>
                  <a:ext cx="384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492" name="Text Box 116"/>
                <p:cNvSpPr txBox="1">
                  <a:spLocks noChangeArrowheads="1"/>
                </p:cNvSpPr>
                <p:nvPr/>
              </p:nvSpPr>
              <p:spPr bwMode="auto">
                <a:xfrm>
                  <a:off x="4295" y="2592"/>
                  <a:ext cx="386" cy="1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eaLnBrk="0" hangingPunct="0">
                    <a:spcBef>
                      <a:spcPct val="0"/>
                    </a:spcBef>
                  </a:pPr>
                  <a:r>
                    <a:rPr lang="en-GB" sz="1200"/>
                    <a:t>0 MW</a:t>
                  </a:r>
                </a:p>
              </p:txBody>
            </p:sp>
            <p:sp>
              <p:nvSpPr>
                <p:cNvPr id="229493" name="Text Box 117"/>
                <p:cNvSpPr txBox="1">
                  <a:spLocks noChangeArrowheads="1"/>
                </p:cNvSpPr>
                <p:nvPr/>
              </p:nvSpPr>
              <p:spPr bwMode="auto">
                <a:xfrm>
                  <a:off x="3851" y="3026"/>
                  <a:ext cx="421" cy="1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eaLnBrk="0" hangingPunct="0">
                    <a:spcBef>
                      <a:spcPct val="0"/>
                    </a:spcBef>
                  </a:pPr>
                  <a:r>
                    <a:rPr lang="en-GB" sz="1200"/>
                    <a:t>1.0 p.u.</a:t>
                  </a:r>
                </a:p>
              </p:txBody>
            </p:sp>
            <p:sp>
              <p:nvSpPr>
                <p:cNvPr id="229494" name="Text Box 118"/>
                <p:cNvSpPr txBox="1">
                  <a:spLocks noChangeArrowheads="1"/>
                </p:cNvSpPr>
                <p:nvPr/>
              </p:nvSpPr>
              <p:spPr bwMode="auto">
                <a:xfrm>
                  <a:off x="2443" y="3026"/>
                  <a:ext cx="386" cy="1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eaLnBrk="0" hangingPunct="0">
                    <a:spcBef>
                      <a:spcPct val="0"/>
                    </a:spcBef>
                  </a:pPr>
                  <a:r>
                    <a:rPr lang="en-GB" sz="1200"/>
                    <a:t>1.0 p.u.</a:t>
                  </a:r>
                </a:p>
              </p:txBody>
            </p:sp>
          </p:grpSp>
          <p:sp>
            <p:nvSpPr>
              <p:cNvPr id="229497" name="Rectangle 121"/>
              <p:cNvSpPr>
                <a:spLocks noChangeArrowheads="1"/>
              </p:cNvSpPr>
              <p:nvPr/>
            </p:nvSpPr>
            <p:spPr bwMode="auto">
              <a:xfrm>
                <a:off x="2496" y="283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29498" name="Rectangle 122"/>
              <p:cNvSpPr>
                <a:spLocks noChangeArrowheads="1"/>
              </p:cNvSpPr>
              <p:nvPr/>
            </p:nvSpPr>
            <p:spPr bwMode="auto">
              <a:xfrm>
                <a:off x="3984" y="283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29501" name="Text Box 125"/>
            <p:cNvSpPr txBox="1">
              <a:spLocks noChangeArrowheads="1"/>
            </p:cNvSpPr>
            <p:nvPr/>
          </p:nvSpPr>
          <p:spPr bwMode="auto">
            <a:xfrm>
              <a:off x="685800" y="4662488"/>
              <a:ext cx="20002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Post-contingency: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Example: reactive support following line outage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3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E7AF-5484-5842-980D-9971B46D9E14}" type="slidenum">
              <a:rPr lang="en-US"/>
              <a:pPr/>
              <a:t>49</a:t>
            </a:fld>
            <a:endParaRPr lang="en-US"/>
          </a:p>
        </p:txBody>
      </p:sp>
      <p:graphicFrame>
        <p:nvGraphicFramePr>
          <p:cNvPr id="227332" name="Object 4"/>
          <p:cNvGraphicFramePr>
            <a:graphicFrameLocks noChangeAspect="1"/>
          </p:cNvGraphicFramePr>
          <p:nvPr/>
        </p:nvGraphicFramePr>
        <p:xfrm>
          <a:off x="533400" y="1066800"/>
          <a:ext cx="8077200" cy="552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67" name="Worksheet" r:id="rId3" imgW="8674608" imgH="5931408" progId="Excel.Sheet.8">
                  <p:embed/>
                </p:oleObj>
              </mc:Choice>
              <mc:Fallback>
                <p:oleObj name="Worksheet" r:id="rId3" imgW="8674608" imgH="5931408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066800"/>
                        <a:ext cx="8077200" cy="5524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7333" name="Line 5"/>
          <p:cNvSpPr>
            <a:spLocks noChangeShapeType="1"/>
          </p:cNvSpPr>
          <p:nvPr/>
        </p:nvSpPr>
        <p:spPr bwMode="auto">
          <a:xfrm>
            <a:off x="2943225" y="2222500"/>
            <a:ext cx="0" cy="5413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334" name="Line 6"/>
          <p:cNvSpPr>
            <a:spLocks noChangeShapeType="1"/>
          </p:cNvSpPr>
          <p:nvPr/>
        </p:nvSpPr>
        <p:spPr bwMode="auto">
          <a:xfrm>
            <a:off x="5738813" y="2222500"/>
            <a:ext cx="0" cy="5413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335" name="Line 7"/>
          <p:cNvSpPr>
            <a:spLocks noChangeShapeType="1"/>
          </p:cNvSpPr>
          <p:nvPr/>
        </p:nvSpPr>
        <p:spPr bwMode="auto">
          <a:xfrm>
            <a:off x="2943225" y="2312988"/>
            <a:ext cx="27955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336" name="Line 8"/>
          <p:cNvSpPr>
            <a:spLocks noChangeShapeType="1"/>
          </p:cNvSpPr>
          <p:nvPr/>
        </p:nvSpPr>
        <p:spPr bwMode="auto">
          <a:xfrm>
            <a:off x="2492375" y="2403475"/>
            <a:ext cx="4508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337" name="Freeform 9"/>
          <p:cNvSpPr>
            <a:spLocks/>
          </p:cNvSpPr>
          <p:nvPr/>
        </p:nvSpPr>
        <p:spPr bwMode="auto">
          <a:xfrm flipH="1">
            <a:off x="5738813" y="2551113"/>
            <a:ext cx="269875" cy="450850"/>
          </a:xfrm>
          <a:custGeom>
            <a:avLst/>
            <a:gdLst>
              <a:gd name="T0" fmla="*/ 426 w 426"/>
              <a:gd name="T1" fmla="*/ 0 h 710"/>
              <a:gd name="T2" fmla="*/ 0 w 426"/>
              <a:gd name="T3" fmla="*/ 0 h 710"/>
              <a:gd name="T4" fmla="*/ 0 w 426"/>
              <a:gd name="T5" fmla="*/ 710 h 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6" h="710">
                <a:moveTo>
                  <a:pt x="426" y="0"/>
                </a:moveTo>
                <a:lnTo>
                  <a:pt x="0" y="0"/>
                </a:lnTo>
                <a:lnTo>
                  <a:pt x="0" y="710"/>
                </a:ln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338" name="Line 10"/>
          <p:cNvSpPr>
            <a:spLocks noChangeShapeType="1"/>
          </p:cNvSpPr>
          <p:nvPr/>
        </p:nvSpPr>
        <p:spPr bwMode="auto">
          <a:xfrm>
            <a:off x="5738813" y="2403475"/>
            <a:ext cx="4508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339" name="Text Box 11"/>
          <p:cNvSpPr txBox="1">
            <a:spLocks noChangeArrowheads="1"/>
          </p:cNvSpPr>
          <p:nvPr/>
        </p:nvSpPr>
        <p:spPr bwMode="auto">
          <a:xfrm>
            <a:off x="2819400" y="1803400"/>
            <a:ext cx="2540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0" hangingPunct="0">
              <a:spcBef>
                <a:spcPct val="0"/>
              </a:spcBef>
            </a:pPr>
            <a:r>
              <a:rPr lang="en-GB" sz="2400"/>
              <a:t>A</a:t>
            </a:r>
          </a:p>
        </p:txBody>
      </p:sp>
      <p:sp>
        <p:nvSpPr>
          <p:cNvPr id="227340" name="Text Box 12"/>
          <p:cNvSpPr txBox="1">
            <a:spLocks noChangeArrowheads="1"/>
          </p:cNvSpPr>
          <p:nvPr/>
        </p:nvSpPr>
        <p:spPr bwMode="auto">
          <a:xfrm>
            <a:off x="5613400" y="1803400"/>
            <a:ext cx="2540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0" hangingPunct="0">
              <a:spcBef>
                <a:spcPct val="0"/>
              </a:spcBef>
            </a:pPr>
            <a:r>
              <a:rPr lang="en-GB" sz="2400"/>
              <a:t>B</a:t>
            </a:r>
          </a:p>
        </p:txBody>
      </p:sp>
      <p:sp>
        <p:nvSpPr>
          <p:cNvPr id="227341" name="Line 13"/>
          <p:cNvSpPr>
            <a:spLocks noChangeShapeType="1"/>
          </p:cNvSpPr>
          <p:nvPr/>
        </p:nvSpPr>
        <p:spPr bwMode="auto">
          <a:xfrm>
            <a:off x="2930525" y="2655888"/>
            <a:ext cx="27955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27343" name="Group 15"/>
          <p:cNvGrpSpPr>
            <a:grpSpLocks/>
          </p:cNvGrpSpPr>
          <p:nvPr/>
        </p:nvGrpSpPr>
        <p:grpSpPr bwMode="auto">
          <a:xfrm>
            <a:off x="2132013" y="2222500"/>
            <a:ext cx="360362" cy="360363"/>
            <a:chOff x="2414" y="2180"/>
            <a:chExt cx="568" cy="568"/>
          </a:xfrm>
        </p:grpSpPr>
        <p:sp>
          <p:nvSpPr>
            <p:cNvPr id="227344" name="Oval 16"/>
            <p:cNvSpPr>
              <a:spLocks noChangeArrowheads="1"/>
            </p:cNvSpPr>
            <p:nvPr/>
          </p:nvSpPr>
          <p:spPr bwMode="auto">
            <a:xfrm>
              <a:off x="2414" y="2180"/>
              <a:ext cx="568" cy="568"/>
            </a:xfrm>
            <a:prstGeom prst="ellipse">
              <a:avLst/>
            </a:prstGeom>
            <a:solidFill>
              <a:srgbClr val="34BE5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7345" name="Group 17"/>
            <p:cNvGrpSpPr>
              <a:grpSpLocks/>
            </p:cNvGrpSpPr>
            <p:nvPr/>
          </p:nvGrpSpPr>
          <p:grpSpPr bwMode="auto">
            <a:xfrm>
              <a:off x="2502" y="2362"/>
              <a:ext cx="393" cy="203"/>
              <a:chOff x="2220" y="3747"/>
              <a:chExt cx="521" cy="267"/>
            </a:xfrm>
          </p:grpSpPr>
          <p:grpSp>
            <p:nvGrpSpPr>
              <p:cNvPr id="227346" name="Group 18"/>
              <p:cNvGrpSpPr>
                <a:grpSpLocks/>
              </p:cNvGrpSpPr>
              <p:nvPr/>
            </p:nvGrpSpPr>
            <p:grpSpPr bwMode="auto">
              <a:xfrm>
                <a:off x="2220" y="3747"/>
                <a:ext cx="259" cy="133"/>
                <a:chOff x="2212" y="3739"/>
                <a:chExt cx="337" cy="187"/>
              </a:xfrm>
            </p:grpSpPr>
            <p:sp>
              <p:nvSpPr>
                <p:cNvPr id="227347" name="Arc 19"/>
                <p:cNvSpPr>
                  <a:spLocks/>
                </p:cNvSpPr>
                <p:nvPr/>
              </p:nvSpPr>
              <p:spPr bwMode="auto">
                <a:xfrm>
                  <a:off x="2380" y="3739"/>
                  <a:ext cx="169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2422"/>
                    <a:gd name="T2" fmla="*/ 21584 w 21600"/>
                    <a:gd name="T3" fmla="*/ 22422 h 22422"/>
                    <a:gd name="T4" fmla="*/ 0 w 21600"/>
                    <a:gd name="T5" fmla="*/ 21600 h 22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34BE5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348" name="Arc 20"/>
                <p:cNvSpPr>
                  <a:spLocks/>
                </p:cNvSpPr>
                <p:nvPr/>
              </p:nvSpPr>
              <p:spPr bwMode="auto">
                <a:xfrm flipH="1">
                  <a:off x="2212" y="3739"/>
                  <a:ext cx="169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2422"/>
                    <a:gd name="T2" fmla="*/ 21584 w 21600"/>
                    <a:gd name="T3" fmla="*/ 22422 h 22422"/>
                    <a:gd name="T4" fmla="*/ 0 w 21600"/>
                    <a:gd name="T5" fmla="*/ 21600 h 22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34BE5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7349" name="Group 21"/>
              <p:cNvGrpSpPr>
                <a:grpSpLocks/>
              </p:cNvGrpSpPr>
              <p:nvPr/>
            </p:nvGrpSpPr>
            <p:grpSpPr bwMode="auto">
              <a:xfrm flipV="1">
                <a:off x="2482" y="3881"/>
                <a:ext cx="259" cy="133"/>
                <a:chOff x="2212" y="3739"/>
                <a:chExt cx="337" cy="187"/>
              </a:xfrm>
            </p:grpSpPr>
            <p:sp>
              <p:nvSpPr>
                <p:cNvPr id="227350" name="Arc 22"/>
                <p:cNvSpPr>
                  <a:spLocks/>
                </p:cNvSpPr>
                <p:nvPr/>
              </p:nvSpPr>
              <p:spPr bwMode="auto">
                <a:xfrm>
                  <a:off x="2380" y="3739"/>
                  <a:ext cx="169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2422"/>
                    <a:gd name="T2" fmla="*/ 21584 w 21600"/>
                    <a:gd name="T3" fmla="*/ 22422 h 22422"/>
                    <a:gd name="T4" fmla="*/ 0 w 21600"/>
                    <a:gd name="T5" fmla="*/ 21600 h 22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34BE5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351" name="Arc 23"/>
                <p:cNvSpPr>
                  <a:spLocks/>
                </p:cNvSpPr>
                <p:nvPr/>
              </p:nvSpPr>
              <p:spPr bwMode="auto">
                <a:xfrm flipH="1">
                  <a:off x="2212" y="3739"/>
                  <a:ext cx="169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2422"/>
                    <a:gd name="T2" fmla="*/ 21584 w 21600"/>
                    <a:gd name="T3" fmla="*/ 22422 h 22422"/>
                    <a:gd name="T4" fmla="*/ 0 w 21600"/>
                    <a:gd name="T5" fmla="*/ 21600 h 22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34BE5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27352" name="Group 24"/>
          <p:cNvGrpSpPr>
            <a:grpSpLocks/>
          </p:cNvGrpSpPr>
          <p:nvPr/>
        </p:nvGrpSpPr>
        <p:grpSpPr bwMode="auto">
          <a:xfrm>
            <a:off x="6189663" y="2222500"/>
            <a:ext cx="360362" cy="360363"/>
            <a:chOff x="8804" y="2180"/>
            <a:chExt cx="568" cy="568"/>
          </a:xfrm>
        </p:grpSpPr>
        <p:sp>
          <p:nvSpPr>
            <p:cNvPr id="227353" name="Oval 25"/>
            <p:cNvSpPr>
              <a:spLocks noChangeArrowheads="1"/>
            </p:cNvSpPr>
            <p:nvPr/>
          </p:nvSpPr>
          <p:spPr bwMode="auto">
            <a:xfrm>
              <a:off x="8804" y="2180"/>
              <a:ext cx="568" cy="568"/>
            </a:xfrm>
            <a:prstGeom prst="ellipse">
              <a:avLst/>
            </a:prstGeom>
            <a:solidFill>
              <a:srgbClr val="D2233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7354" name="Group 26"/>
            <p:cNvGrpSpPr>
              <a:grpSpLocks/>
            </p:cNvGrpSpPr>
            <p:nvPr/>
          </p:nvGrpSpPr>
          <p:grpSpPr bwMode="auto">
            <a:xfrm>
              <a:off x="8891" y="2362"/>
              <a:ext cx="393" cy="203"/>
              <a:chOff x="2220" y="3747"/>
              <a:chExt cx="521" cy="267"/>
            </a:xfrm>
          </p:grpSpPr>
          <p:grpSp>
            <p:nvGrpSpPr>
              <p:cNvPr id="227355" name="Group 27"/>
              <p:cNvGrpSpPr>
                <a:grpSpLocks/>
              </p:cNvGrpSpPr>
              <p:nvPr/>
            </p:nvGrpSpPr>
            <p:grpSpPr bwMode="auto">
              <a:xfrm>
                <a:off x="2220" y="3747"/>
                <a:ext cx="259" cy="133"/>
                <a:chOff x="2212" y="3739"/>
                <a:chExt cx="337" cy="187"/>
              </a:xfrm>
            </p:grpSpPr>
            <p:sp>
              <p:nvSpPr>
                <p:cNvPr id="227356" name="Arc 28"/>
                <p:cNvSpPr>
                  <a:spLocks/>
                </p:cNvSpPr>
                <p:nvPr/>
              </p:nvSpPr>
              <p:spPr bwMode="auto">
                <a:xfrm>
                  <a:off x="2380" y="3739"/>
                  <a:ext cx="169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2422"/>
                    <a:gd name="T2" fmla="*/ 21584 w 21600"/>
                    <a:gd name="T3" fmla="*/ 22422 h 22422"/>
                    <a:gd name="T4" fmla="*/ 0 w 21600"/>
                    <a:gd name="T5" fmla="*/ 21600 h 22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D2233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357" name="Arc 29"/>
                <p:cNvSpPr>
                  <a:spLocks/>
                </p:cNvSpPr>
                <p:nvPr/>
              </p:nvSpPr>
              <p:spPr bwMode="auto">
                <a:xfrm flipH="1">
                  <a:off x="2212" y="3739"/>
                  <a:ext cx="169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2422"/>
                    <a:gd name="T2" fmla="*/ 21584 w 21600"/>
                    <a:gd name="T3" fmla="*/ 22422 h 22422"/>
                    <a:gd name="T4" fmla="*/ 0 w 21600"/>
                    <a:gd name="T5" fmla="*/ 21600 h 22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D2233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7358" name="Group 30"/>
              <p:cNvGrpSpPr>
                <a:grpSpLocks/>
              </p:cNvGrpSpPr>
              <p:nvPr/>
            </p:nvGrpSpPr>
            <p:grpSpPr bwMode="auto">
              <a:xfrm flipV="1">
                <a:off x="2482" y="3881"/>
                <a:ext cx="259" cy="133"/>
                <a:chOff x="2212" y="3739"/>
                <a:chExt cx="337" cy="187"/>
              </a:xfrm>
            </p:grpSpPr>
            <p:sp>
              <p:nvSpPr>
                <p:cNvPr id="227359" name="Arc 31"/>
                <p:cNvSpPr>
                  <a:spLocks/>
                </p:cNvSpPr>
                <p:nvPr/>
              </p:nvSpPr>
              <p:spPr bwMode="auto">
                <a:xfrm>
                  <a:off x="2380" y="3739"/>
                  <a:ext cx="169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2422"/>
                    <a:gd name="T2" fmla="*/ 21584 w 21600"/>
                    <a:gd name="T3" fmla="*/ 22422 h 22422"/>
                    <a:gd name="T4" fmla="*/ 0 w 21600"/>
                    <a:gd name="T5" fmla="*/ 21600 h 22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D2233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360" name="Arc 32"/>
                <p:cNvSpPr>
                  <a:spLocks/>
                </p:cNvSpPr>
                <p:nvPr/>
              </p:nvSpPr>
              <p:spPr bwMode="auto">
                <a:xfrm flipH="1">
                  <a:off x="2212" y="3739"/>
                  <a:ext cx="169" cy="18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2422"/>
                    <a:gd name="T2" fmla="*/ 21584 w 21600"/>
                    <a:gd name="T3" fmla="*/ 22422 h 22422"/>
                    <a:gd name="T4" fmla="*/ 0 w 21600"/>
                    <a:gd name="T5" fmla="*/ 21600 h 22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D2233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27361" name="Rectangle 33"/>
          <p:cNvSpPr>
            <a:spLocks noChangeArrowheads="1"/>
          </p:cNvSpPr>
          <p:nvPr/>
        </p:nvSpPr>
        <p:spPr bwMode="auto">
          <a:xfrm>
            <a:off x="3048000" y="2590800"/>
            <a:ext cx="152400" cy="1524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7362" name="Rectangle 34"/>
          <p:cNvSpPr>
            <a:spLocks noChangeArrowheads="1"/>
          </p:cNvSpPr>
          <p:nvPr/>
        </p:nvSpPr>
        <p:spPr bwMode="auto">
          <a:xfrm>
            <a:off x="5410200" y="2590800"/>
            <a:ext cx="152400" cy="1524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7363" name="Rectangle 35"/>
          <p:cNvSpPr>
            <a:spLocks noChangeArrowheads="1"/>
          </p:cNvSpPr>
          <p:nvPr/>
        </p:nvSpPr>
        <p:spPr bwMode="auto">
          <a:xfrm>
            <a:off x="3048000" y="2241550"/>
            <a:ext cx="152400" cy="152400"/>
          </a:xfrm>
          <a:prstGeom prst="rect">
            <a:avLst/>
          </a:prstGeom>
          <a:solidFill>
            <a:srgbClr val="34BE5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7364" name="Rectangle 36"/>
          <p:cNvSpPr>
            <a:spLocks noChangeArrowheads="1"/>
          </p:cNvSpPr>
          <p:nvPr/>
        </p:nvSpPr>
        <p:spPr bwMode="auto">
          <a:xfrm>
            <a:off x="5410200" y="2241550"/>
            <a:ext cx="152400" cy="152400"/>
          </a:xfrm>
          <a:prstGeom prst="rect">
            <a:avLst/>
          </a:prstGeom>
          <a:solidFill>
            <a:srgbClr val="34BE5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of Lost Load (VoLL)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Value that an </a:t>
            </a:r>
            <a:r>
              <a:rPr lang="en-US" dirty="0">
                <a:solidFill>
                  <a:srgbClr val="FF0000"/>
                </a:solidFill>
              </a:rPr>
              <a:t>average </a:t>
            </a:r>
            <a:r>
              <a:rPr lang="en-US" dirty="0"/>
              <a:t>customer puts on not consuming a kWh because of an unplanned outage</a:t>
            </a:r>
          </a:p>
          <a:p>
            <a:r>
              <a:rPr lang="en-US" dirty="0"/>
              <a:t>Measured in $/kWh</a:t>
            </a:r>
          </a:p>
          <a:p>
            <a:r>
              <a:rPr lang="en-US" dirty="0"/>
              <a:t>Grossly oversimplifies the issue</a:t>
            </a:r>
          </a:p>
          <a:p>
            <a:r>
              <a:rPr lang="en-US" dirty="0"/>
              <a:t>Nevertheless useful information</a:t>
            </a:r>
          </a:p>
          <a:p>
            <a:r>
              <a:rPr lang="en-US" dirty="0"/>
              <a:t>Usually determined using surveys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45CAF0-26EE-7A4D-BCB6-A6460FA3315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492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Other ancillary services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Stability services</a:t>
            </a:r>
          </a:p>
          <a:p>
            <a:pPr lvl="1"/>
            <a:r>
              <a:rPr lang="en-GB"/>
              <a:t>Intertrip schemes</a:t>
            </a:r>
          </a:p>
          <a:p>
            <a:pPr lvl="2"/>
            <a:r>
              <a:rPr lang="en-GB"/>
              <a:t>Disconnection of generators following faults</a:t>
            </a:r>
          </a:p>
          <a:p>
            <a:pPr lvl="1"/>
            <a:r>
              <a:rPr lang="en-GB"/>
              <a:t>Power system stabilizers</a:t>
            </a:r>
          </a:p>
          <a:p>
            <a:pPr lvl="1"/>
            <a:endParaRPr lang="en-GB"/>
          </a:p>
          <a:p>
            <a:r>
              <a:rPr lang="en-GB"/>
              <a:t>Blackstart restoration capability service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FB6B97-B6D2-A041-A7C8-6127368CEF2B}" type="slidenum">
              <a:rPr lang="en-US"/>
              <a:pPr/>
              <a:t>50</a:t>
            </a:fld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models vs. operational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Market models must be simple and robust</a:t>
            </a:r>
          </a:p>
          <a:p>
            <a:pPr lvl="1"/>
            <a:r>
              <a:rPr lang="en-US" dirty="0"/>
              <a:t>Ensuring that the market clears is paramount!</a:t>
            </a:r>
          </a:p>
          <a:p>
            <a:r>
              <a:rPr lang="en-US" dirty="0"/>
              <a:t>Too simple to capture the complexity of operations</a:t>
            </a:r>
          </a:p>
          <a:p>
            <a:r>
              <a:rPr lang="en-US" dirty="0"/>
              <a:t>Operators use much more sophisticated models</a:t>
            </a:r>
          </a:p>
          <a:p>
            <a:r>
              <a:rPr lang="en-US" dirty="0"/>
              <a:t>Use of proxies to reflect operational limits in market clearing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45CAF0-26EE-7A4D-BCB6-A6460FA33153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43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578F6-51FD-454F-9ECD-3FF21EF0210D}" type="slidenum">
              <a:rPr lang="en-US"/>
              <a:pPr/>
              <a:t>52</a:t>
            </a:fld>
            <a:endParaRPr lang="en-US"/>
          </a:p>
        </p:txBody>
      </p:sp>
      <p:sp>
        <p:nvSpPr>
          <p:cNvPr id="184325" name="Text Box 5"/>
          <p:cNvSpPr txBox="1">
            <a:spLocks noChangeArrowheads="1"/>
          </p:cNvSpPr>
          <p:nvPr/>
        </p:nvSpPr>
        <p:spPr bwMode="auto">
          <a:xfrm>
            <a:off x="971550" y="3093244"/>
            <a:ext cx="6953250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3800" dirty="0">
                <a:solidFill>
                  <a:srgbClr val="000000"/>
                </a:solidFill>
              </a:rPr>
              <a:t>Obtaining ancillary services</a:t>
            </a:r>
            <a:endParaRPr lang="en-US" sz="3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How should services be obtained?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Two approaches:</a:t>
            </a:r>
          </a:p>
          <a:p>
            <a:pPr lvl="1"/>
            <a:r>
              <a:rPr lang="en-GB"/>
              <a:t>Compulsory provision</a:t>
            </a:r>
          </a:p>
          <a:p>
            <a:pPr lvl="1"/>
            <a:r>
              <a:rPr lang="en-GB"/>
              <a:t>Market for ancillary services</a:t>
            </a:r>
          </a:p>
          <a:p>
            <a:r>
              <a:rPr lang="en-GB"/>
              <a:t>Both have advantages and disadvantages</a:t>
            </a:r>
          </a:p>
          <a:p>
            <a:r>
              <a:rPr lang="en-GB"/>
              <a:t>Choice influenced by:</a:t>
            </a:r>
          </a:p>
          <a:p>
            <a:pPr lvl="1"/>
            <a:r>
              <a:rPr lang="en-GB"/>
              <a:t>Type of service</a:t>
            </a:r>
          </a:p>
          <a:p>
            <a:pPr lvl="1"/>
            <a:r>
              <a:rPr lang="en-GB"/>
              <a:t>Nature of the power system</a:t>
            </a:r>
          </a:p>
          <a:p>
            <a:pPr lvl="1"/>
            <a:r>
              <a:rPr lang="en-GB"/>
              <a:t>History of the power system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CCE06B-CA73-7A41-B6B8-0B7F702F6DC6}" type="slidenum">
              <a:rPr lang="en-US"/>
              <a:pPr/>
              <a:t>53</a:t>
            </a:fld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Compulsory provision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To be allowed to connect to the system, generators may be obliged to meet some conditions</a:t>
            </a:r>
          </a:p>
          <a:p>
            <a:r>
              <a:rPr lang="en-GB" dirty="0"/>
              <a:t>Examples:</a:t>
            </a:r>
          </a:p>
          <a:p>
            <a:pPr lvl="1"/>
            <a:r>
              <a:rPr lang="en-GB" dirty="0"/>
              <a:t>Generator must be equipped with governor with 4% droop</a:t>
            </a:r>
          </a:p>
          <a:p>
            <a:pPr lvl="2"/>
            <a:r>
              <a:rPr lang="en-GB" dirty="0"/>
              <a:t>All generators contribute to frequency control</a:t>
            </a:r>
          </a:p>
          <a:p>
            <a:pPr lvl="1"/>
            <a:r>
              <a:rPr lang="en-GB" dirty="0"/>
              <a:t>Generator must be able to operate from 0.85 lead to 0.9 lag</a:t>
            </a:r>
          </a:p>
          <a:p>
            <a:pPr lvl="2"/>
            <a:r>
              <a:rPr lang="en-GB" dirty="0"/>
              <a:t>All generators contribute to voltage control and reactive support</a:t>
            </a:r>
          </a:p>
          <a:p>
            <a:pPr>
              <a:buFontTx/>
              <a:buNone/>
            </a:pP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74AB3D-9BBD-DE4A-A11B-882FD905F648}" type="slidenum">
              <a:rPr lang="en-US"/>
              <a:pPr/>
              <a:t>54</a:t>
            </a:fld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Advantages of compulsory provision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Minimum deviation from traditional practice</a:t>
            </a:r>
          </a:p>
          <a:p>
            <a:r>
              <a:rPr lang="en-GB" dirty="0"/>
              <a:t>Simplicity</a:t>
            </a:r>
          </a:p>
          <a:p>
            <a:r>
              <a:rPr lang="en-GB" dirty="0"/>
              <a:t>Usually ensures system security and quality of supply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B546B9-F508-D34B-ADCD-D413D8743565}" type="slidenum">
              <a:rPr lang="en-US"/>
              <a:pPr/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5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Disadvantages of compulsory provision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Not necessarily good economic policy</a:t>
            </a:r>
          </a:p>
          <a:p>
            <a:pPr lvl="1"/>
            <a:r>
              <a:rPr lang="en-GB" dirty="0"/>
              <a:t>May provide more resources than needed and cause unnecessary investments</a:t>
            </a:r>
          </a:p>
          <a:p>
            <a:pPr lvl="2"/>
            <a:r>
              <a:rPr lang="en-GB" dirty="0"/>
              <a:t>Not all generating units need  to help control frequency</a:t>
            </a:r>
          </a:p>
          <a:p>
            <a:pPr lvl="2"/>
            <a:r>
              <a:rPr lang="en-GB" dirty="0"/>
              <a:t>Not all generating units need to be equipped with a stabilizer</a:t>
            </a:r>
          </a:p>
          <a:p>
            <a:r>
              <a:rPr lang="en-GB" dirty="0"/>
              <a:t>Discourages technological innovation</a:t>
            </a:r>
          </a:p>
          <a:p>
            <a:pPr lvl="1"/>
            <a:r>
              <a:rPr lang="en-GB" dirty="0"/>
              <a:t>Definition based on what generators usually provide</a:t>
            </a:r>
          </a:p>
          <a:p>
            <a:r>
              <a:rPr lang="en-GB" dirty="0"/>
              <a:t>Generators have to provide a costly service for free</a:t>
            </a:r>
          </a:p>
          <a:p>
            <a:pPr lvl="1"/>
            <a:r>
              <a:rPr lang="en-GB" dirty="0"/>
              <a:t>Example: providing reactive power increases losses and reduces active power generation capacity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3D6437-0224-6D47-BD25-72BC1B628E1E}" type="slidenum">
              <a:rPr lang="en-US"/>
              <a:pPr/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9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Disadvantages of compulsory provision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GB" dirty="0"/>
              <a:t>Equity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How to deal with generators that cannot provide some services?</a:t>
            </a:r>
          </a:p>
          <a:p>
            <a:pPr lvl="2">
              <a:lnSpc>
                <a:spcPct val="90000"/>
              </a:lnSpc>
            </a:pPr>
            <a:r>
              <a:rPr lang="en-GB" dirty="0"/>
              <a:t>Example: nuclear units can’t participate in frequency response</a:t>
            </a:r>
          </a:p>
          <a:p>
            <a:pPr>
              <a:lnSpc>
                <a:spcPct val="90000"/>
              </a:lnSpc>
            </a:pPr>
            <a:r>
              <a:rPr lang="en-GB" dirty="0"/>
              <a:t>Economic efficiency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Not a good idea to force highly efficient units to operate part-loaded to provide reserve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More efficient to determine centrally how much reserve is needed and commit additional units to meet this reserve requirement</a:t>
            </a:r>
          </a:p>
          <a:p>
            <a:pPr>
              <a:lnSpc>
                <a:spcPct val="90000"/>
              </a:lnSpc>
            </a:pPr>
            <a:r>
              <a:rPr lang="en-GB" dirty="0"/>
              <a:t>Compulsory provision is thus not applicable to all services</a:t>
            </a:r>
          </a:p>
          <a:p>
            <a:pPr>
              <a:lnSpc>
                <a:spcPct val="90000"/>
              </a:lnSpc>
            </a:pPr>
            <a:r>
              <a:rPr lang="en-GB" dirty="0"/>
              <a:t>How to deal with exceptions that distort competition?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17C873-1630-1649-A5A1-60760FC4E583}" type="slidenum">
              <a:rPr lang="en-US"/>
              <a:pPr/>
              <a:t>57</a:t>
            </a:fld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Market for ancillary services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800" dirty="0"/>
              <a:t>Different markets for different services</a:t>
            </a:r>
          </a:p>
          <a:p>
            <a:r>
              <a:rPr lang="en-GB" sz="2800" dirty="0"/>
              <a:t>Long term contracts</a:t>
            </a:r>
          </a:p>
          <a:p>
            <a:pPr lvl="1"/>
            <a:r>
              <a:rPr lang="en-GB" sz="2400" dirty="0"/>
              <a:t>For services where quantity needed does not change and availability depends on equipment characteristics</a:t>
            </a:r>
          </a:p>
          <a:p>
            <a:pPr lvl="1"/>
            <a:r>
              <a:rPr lang="en-GB" sz="2400" dirty="0"/>
              <a:t>Example: </a:t>
            </a:r>
            <a:r>
              <a:rPr lang="en-GB" sz="2400" dirty="0" err="1"/>
              <a:t>blackstart</a:t>
            </a:r>
            <a:r>
              <a:rPr lang="en-GB" sz="2400" dirty="0"/>
              <a:t> capability, </a:t>
            </a:r>
            <a:r>
              <a:rPr lang="en-GB" sz="2400" dirty="0" err="1"/>
              <a:t>intertrip</a:t>
            </a:r>
            <a:r>
              <a:rPr lang="en-GB" sz="2400" dirty="0"/>
              <a:t> schemes, power system stabilizer, frequency regulation</a:t>
            </a:r>
          </a:p>
          <a:p>
            <a:r>
              <a:rPr lang="en-GB" sz="2800" dirty="0"/>
              <a:t>Spot market</a:t>
            </a:r>
          </a:p>
          <a:p>
            <a:pPr lvl="1"/>
            <a:r>
              <a:rPr lang="en-GB" sz="2400" dirty="0"/>
              <a:t>Needs change over the course of a day</a:t>
            </a:r>
          </a:p>
          <a:p>
            <a:pPr lvl="1"/>
            <a:r>
              <a:rPr lang="en-GB" sz="2400" dirty="0"/>
              <a:t>Price changes because of interactions with energy market</a:t>
            </a:r>
          </a:p>
          <a:p>
            <a:pPr lvl="1"/>
            <a:r>
              <a:rPr lang="en-GB" sz="2400" dirty="0"/>
              <a:t>Example: reserve</a:t>
            </a:r>
          </a:p>
          <a:p>
            <a:r>
              <a:rPr lang="en-GB" sz="2800" dirty="0"/>
              <a:t>System operator may reduce its risk by using a combination of spot market and long term contracts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57B8BD-569C-C94E-B20B-6B22253AC5D8}" type="slidenum">
              <a:rPr lang="en-US"/>
              <a:pPr/>
              <a:t>58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1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Advantages of market for ancillary services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More economically efficient than compulsory provision</a:t>
            </a:r>
          </a:p>
          <a:p>
            <a:r>
              <a:rPr lang="en-GB" dirty="0"/>
              <a:t>System operator buys only the amount of service needed</a:t>
            </a:r>
          </a:p>
          <a:p>
            <a:r>
              <a:rPr lang="en-GB" dirty="0"/>
              <a:t>Only participants that find it profitable provide services</a:t>
            </a:r>
          </a:p>
          <a:p>
            <a:r>
              <a:rPr lang="en-GB" dirty="0"/>
              <a:t>Helps determine the true cost of services</a:t>
            </a:r>
          </a:p>
          <a:p>
            <a:r>
              <a:rPr lang="en-GB" dirty="0"/>
              <a:t>Opens up opportunities for innovative solutions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563218-4729-9448-B125-30CAF19D01FC}" type="slidenum">
              <a:rPr lang="en-US"/>
              <a:pPr/>
              <a:t>59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of Lost Load (VoLL)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5CAF0-26EE-7A4D-BCB6-A6460FA33153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712413"/>
              </p:ext>
            </p:extLst>
          </p:nvPr>
        </p:nvGraphicFramePr>
        <p:xfrm>
          <a:off x="539552" y="1340765"/>
          <a:ext cx="8147247" cy="4438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8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2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66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85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Country/Region</a:t>
                      </a:r>
                      <a:endParaRPr lang="en-US" sz="24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VoLL ($/MWh)</a:t>
                      </a:r>
                      <a:endParaRPr lang="en-US" sz="24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Source</a:t>
                      </a:r>
                      <a:endParaRPr lang="en-US" sz="2400" dirty="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5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United Kingdom</a:t>
                      </a:r>
                      <a:endParaRPr lang="en-US" sz="24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$22,000</a:t>
                      </a:r>
                      <a:endParaRPr lang="en-US" sz="24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London Economics</a:t>
                      </a:r>
                      <a:endParaRPr lang="en-US" sz="24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9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Countries of the European Union</a:t>
                      </a:r>
                      <a:endParaRPr lang="en-US" sz="2400" dirty="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$12,290 - $29,050</a:t>
                      </a:r>
                      <a:endParaRPr lang="en-US" sz="2400" dirty="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European Commission</a:t>
                      </a:r>
                      <a:endParaRPr lang="en-US" sz="2400" dirty="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5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United States</a:t>
                      </a:r>
                      <a:endParaRPr lang="en-US" sz="24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$7,500</a:t>
                      </a:r>
                      <a:endParaRPr lang="en-US" sz="2400" dirty="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Brattle Group</a:t>
                      </a:r>
                      <a:endParaRPr lang="en-US" sz="2400" dirty="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5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MISO</a:t>
                      </a:r>
                      <a:endParaRPr lang="en-US" sz="24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$3,500</a:t>
                      </a:r>
                      <a:endParaRPr lang="en-US" sz="24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MISO</a:t>
                      </a:r>
                      <a:endParaRPr lang="en-US" sz="24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85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New Zealand</a:t>
                      </a:r>
                      <a:endParaRPr lang="en-US" sz="24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$41,269</a:t>
                      </a:r>
                      <a:endParaRPr lang="en-US" sz="24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London Economics</a:t>
                      </a:r>
                      <a:endParaRPr lang="en-US" sz="24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85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Victoria - Australia</a:t>
                      </a:r>
                      <a:endParaRPr lang="en-US" sz="24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$44,438</a:t>
                      </a:r>
                      <a:endParaRPr lang="en-US" sz="24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London Economics</a:t>
                      </a:r>
                      <a:endParaRPr lang="en-US" sz="24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85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Australia</a:t>
                      </a:r>
                      <a:endParaRPr lang="en-US" sz="24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$45,708 </a:t>
                      </a:r>
                      <a:endParaRPr lang="en-US" sz="24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London Economics</a:t>
                      </a:r>
                      <a:endParaRPr lang="en-US" sz="24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85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Ireland</a:t>
                      </a:r>
                      <a:endParaRPr lang="en-US" sz="24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$9,538</a:t>
                      </a:r>
                      <a:endParaRPr lang="en-US" sz="24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London Economics</a:t>
                      </a:r>
                      <a:endParaRPr lang="en-US" sz="24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85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Northeast USA</a:t>
                      </a:r>
                      <a:endParaRPr lang="en-US" sz="24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$9,283-$13,925</a:t>
                      </a:r>
                      <a:endParaRPr lang="en-US" sz="24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London Economics</a:t>
                      </a:r>
                      <a:endParaRPr lang="en-US" sz="2400" dirty="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912981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Disadvantages of market for ancillary services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More complex</a:t>
            </a:r>
          </a:p>
          <a:p>
            <a:r>
              <a:rPr lang="en-GB" dirty="0"/>
              <a:t>Probably not applicable to all types of services</a:t>
            </a:r>
          </a:p>
          <a:p>
            <a:r>
              <a:rPr lang="en-GB" dirty="0"/>
              <a:t>Potential for abuse of market power</a:t>
            </a:r>
          </a:p>
          <a:p>
            <a:pPr lvl="1"/>
            <a:r>
              <a:rPr lang="en-GB" dirty="0"/>
              <a:t>Example: reactive support in remote parts of the network</a:t>
            </a:r>
          </a:p>
          <a:p>
            <a:pPr lvl="1"/>
            <a:r>
              <a:rPr lang="en-GB" dirty="0"/>
              <a:t>Market for reactive power would need to be carefully regulated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EE34BB-F9D3-A74E-904B-650F0761DDAE}" type="slidenum">
              <a:rPr lang="en-US"/>
              <a:pPr/>
              <a:t>60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5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balancing with renewables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Stochastic renewable require more reserve</a:t>
            </a:r>
          </a:p>
          <a:p>
            <a:r>
              <a:rPr lang="en-US" dirty="0"/>
              <a:t>Providing this reserve from conventional generation may be:</a:t>
            </a:r>
          </a:p>
          <a:p>
            <a:pPr lvl="1"/>
            <a:r>
              <a:rPr lang="en-US" dirty="0"/>
              <a:t>Technically difficult or impossible</a:t>
            </a:r>
          </a:p>
          <a:p>
            <a:pPr lvl="1"/>
            <a:r>
              <a:rPr lang="en-US" dirty="0"/>
              <a:t>Expensive</a:t>
            </a:r>
          </a:p>
          <a:p>
            <a:r>
              <a:rPr lang="en-US" dirty="0"/>
              <a:t>Provide some reserve from the demand side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45CAF0-26EE-7A4D-BCB6-A6460FA33153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713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5CAF0-26EE-7A4D-BCB6-A6460FA33153}" type="slidenum">
              <a:rPr lang="en-US" smtClean="0"/>
              <a:pPr/>
              <a:t>62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3651078"/>
                  </p:ext>
                </p:extLst>
              </p:nvPr>
            </p:nvGraphicFramePr>
            <p:xfrm>
              <a:off x="463312" y="1340768"/>
              <a:ext cx="8357160" cy="216024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5464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5658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0474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0474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32258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435257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568927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808290">
                    <a:tc row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Installed Wind Capacity[MW]</a:t>
                          </a:r>
                          <a:endParaRPr lang="en-US" sz="3200">
                            <a:effectLst/>
                            <a:latin typeface="Times New Roman" charset="0"/>
                            <a:ea typeface="Times" charset="0"/>
                          </a:endParaRPr>
                        </a:p>
                      </a:txBody>
                      <a:tcPr marL="68580" marR="68580" marT="0" marB="0"/>
                    </a:tc>
                    <a:tc row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Must-run Nuclear Capacity [MW]</a:t>
                          </a:r>
                          <a:endParaRPr lang="en-US" sz="3200">
                            <a:effectLst/>
                            <a:latin typeface="Times New Roman" charset="0"/>
                            <a:ea typeface="Times" charset="0"/>
                          </a:endParaRPr>
                        </a:p>
                      </a:txBody>
                      <a:tcPr marL="68580" marR="68580" marT="0" marB="0"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Each CCGT plant</a:t>
                          </a:r>
                          <a:endParaRPr lang="en-US" sz="3200">
                            <a:effectLst/>
                            <a:latin typeface="Times New Roman" charset="0"/>
                            <a:ea typeface="Times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Demand [MW]</a:t>
                          </a:r>
                          <a:endParaRPr lang="en-US" sz="3200">
                            <a:effectLst/>
                            <a:latin typeface="Times New Roman" charset="0"/>
                            <a:ea typeface="Times" charset="0"/>
                          </a:endParaRPr>
                        </a:p>
                      </a:txBody>
                      <a:tcPr marL="68580" marR="68580" marT="0" marB="0"/>
                    </a:tc>
                    <a:tc row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Expected Wind Output [MW]</a:t>
                          </a:r>
                          <a:endParaRPr lang="en-US" sz="3200">
                            <a:effectLst/>
                            <a:latin typeface="Times New Roman" charset="0"/>
                            <a:ea typeface="Times" charset="0"/>
                          </a:endParaRPr>
                        </a:p>
                      </a:txBody>
                      <a:tcPr marL="68580" marR="68580" marT="0" marB="0"/>
                    </a:tc>
                    <a:tc row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Reserve Requirement [MW]</a:t>
                          </a:r>
                          <a:endParaRPr lang="en-US" sz="3200">
                            <a:effectLst/>
                            <a:latin typeface="Times New Roman" charset="0"/>
                            <a:ea typeface="Times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19902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00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n-US" sz="20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charset="0"/>
                                    </a:rPr>
                                    <m:t>𝑚𝑎𝑥</m:t>
                                  </m:r>
                                </m:sup>
                              </m:sSup>
                              <m:r>
                                <a:rPr lang="en-US" sz="2000">
                                  <a:solidFill>
                                    <a:schemeClr val="bg1"/>
                                  </a:solidFill>
                                  <a:effectLst/>
                                  <a:latin typeface="Cambria Math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effectLst/>
                            </a:rPr>
                            <a:t> [MW]</a:t>
                          </a:r>
                          <a:endParaRPr lang="en-US" sz="3200" dirty="0">
                            <a:solidFill>
                              <a:schemeClr val="bg1"/>
                            </a:solidFill>
                            <a:effectLst/>
                            <a:latin typeface="Times New Roman" charset="0"/>
                            <a:ea typeface="Times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00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n-US" sz="20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charset="0"/>
                                    </a:rPr>
                                    <m:t>𝑚𝑖𝑛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effectLst/>
                            </a:rPr>
                            <a:t> [MW]</a:t>
                          </a:r>
                          <a:endParaRPr lang="en-US" sz="3200" dirty="0">
                            <a:solidFill>
                              <a:schemeClr val="bg1"/>
                            </a:solidFill>
                            <a:effectLst/>
                            <a:latin typeface="Times New Roman" charset="0"/>
                            <a:ea typeface="Times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2048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2000" b="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26,000</a:t>
                          </a:r>
                          <a:endParaRPr lang="en-US" sz="3200" b="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charset="0"/>
                            <a:ea typeface="Times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2000" b="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8,400</a:t>
                          </a:r>
                          <a:endParaRPr lang="en-US" sz="3200" b="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charset="0"/>
                            <a:ea typeface="Times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2000" b="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550</a:t>
                          </a:r>
                          <a:endParaRPr lang="en-US" sz="3200" b="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charset="0"/>
                            <a:ea typeface="Times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2000" b="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300</a:t>
                          </a:r>
                          <a:endParaRPr lang="en-US" sz="3200" b="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charset="0"/>
                            <a:ea typeface="Times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2000" b="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25,000</a:t>
                          </a:r>
                          <a:endParaRPr lang="en-US" sz="3200" b="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charset="0"/>
                            <a:ea typeface="Times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2000" b="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12,000</a:t>
                          </a:r>
                          <a:endParaRPr lang="en-US" sz="3200" b="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charset="0"/>
                            <a:ea typeface="Times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2000" b="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6,500</a:t>
                          </a:r>
                          <a:endParaRPr lang="en-US" sz="3200" b="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charset="0"/>
                            <a:ea typeface="Times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3651078"/>
                  </p:ext>
                </p:extLst>
              </p:nvPr>
            </p:nvGraphicFramePr>
            <p:xfrm>
              <a:off x="463312" y="1340768"/>
              <a:ext cx="8357160" cy="216024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54648"/>
                    <a:gridCol w="1356584"/>
                    <a:gridCol w="904743"/>
                    <a:gridCol w="904743"/>
                    <a:gridCol w="1132258"/>
                    <a:gridCol w="1435257"/>
                    <a:gridCol w="1568927"/>
                  </a:tblGrid>
                  <a:tr h="808290">
                    <a:tc row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Installed Wind Capacity[MW]</a:t>
                          </a:r>
                          <a:endParaRPr lang="en-US" sz="3200">
                            <a:effectLst/>
                            <a:latin typeface="Times New Roman" charset="0"/>
                            <a:ea typeface="Times" charset="0"/>
                          </a:endParaRPr>
                        </a:p>
                      </a:txBody>
                      <a:tcPr marL="68580" marR="68580" marT="0" marB="0"/>
                    </a:tc>
                    <a:tc row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Must-run Nuclear Capacity [MW]</a:t>
                          </a:r>
                          <a:endParaRPr lang="en-US" sz="3200">
                            <a:effectLst/>
                            <a:latin typeface="Times New Roman" charset="0"/>
                            <a:ea typeface="Times" charset="0"/>
                          </a:endParaRPr>
                        </a:p>
                      </a:txBody>
                      <a:tcPr marL="68580" marR="68580" marT="0" marB="0"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Each CCGT plant</a:t>
                          </a:r>
                          <a:endParaRPr lang="en-US" sz="3200">
                            <a:effectLst/>
                            <a:latin typeface="Times New Roman" charset="0"/>
                            <a:ea typeface="Times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Demand [MW]</a:t>
                          </a:r>
                          <a:endParaRPr lang="en-US" sz="3200">
                            <a:effectLst/>
                            <a:latin typeface="Times New Roman" charset="0"/>
                            <a:ea typeface="Times" charset="0"/>
                          </a:endParaRPr>
                        </a:p>
                      </a:txBody>
                      <a:tcPr marL="68580" marR="68580" marT="0" marB="0"/>
                    </a:tc>
                    <a:tc row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Expected Wind Output [MW]</a:t>
                          </a:r>
                          <a:endParaRPr lang="en-US" sz="3200">
                            <a:effectLst/>
                            <a:latin typeface="Times New Roman" charset="0"/>
                            <a:ea typeface="Times" charset="0"/>
                          </a:endParaRPr>
                        </a:p>
                      </a:txBody>
                      <a:tcPr marL="68580" marR="68580" marT="0" marB="0"/>
                    </a:tc>
                    <a:tc row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Reserve Requirement [MW]</a:t>
                          </a:r>
                          <a:endParaRPr lang="en-US" sz="3200">
                            <a:effectLst/>
                            <a:latin typeface="Times New Roman" charset="0"/>
                            <a:ea typeface="Times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919902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268919" t="-95395" r="-562162" b="-493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368919" t="-95395" r="-462162" b="-49342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432048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2000" b="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26,000</a:t>
                          </a:r>
                          <a:endParaRPr lang="en-US" sz="3200" b="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charset="0"/>
                            <a:ea typeface="Times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2000" b="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8,400</a:t>
                          </a:r>
                          <a:endParaRPr lang="en-US" sz="3200" b="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charset="0"/>
                            <a:ea typeface="Times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2000" b="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550</a:t>
                          </a:r>
                          <a:endParaRPr lang="en-US" sz="3200" b="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charset="0"/>
                            <a:ea typeface="Times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2000" b="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300</a:t>
                          </a:r>
                          <a:endParaRPr lang="en-US" sz="3200" b="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charset="0"/>
                            <a:ea typeface="Times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2000" b="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25,000</a:t>
                          </a:r>
                          <a:endParaRPr lang="en-US" sz="3200" b="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charset="0"/>
                            <a:ea typeface="Times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2000" b="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12,000</a:t>
                          </a:r>
                          <a:endParaRPr lang="en-US" sz="3200" b="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charset="0"/>
                            <a:ea typeface="Times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2000" b="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6,500</a:t>
                          </a:r>
                          <a:endParaRPr lang="en-US" sz="3200" b="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charset="0"/>
                            <a:ea typeface="Times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5638123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8DB7-F6AD-184F-A808-16CA60B54C73}" type="slidenum">
              <a:rPr lang="en-US" smtClean="0"/>
              <a:pPr/>
              <a:t>63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522537"/>
              </p:ext>
            </p:extLst>
          </p:nvPr>
        </p:nvGraphicFramePr>
        <p:xfrm>
          <a:off x="457200" y="1553272"/>
          <a:ext cx="8229601" cy="40359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5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7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85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080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91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No reserve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CCGT reserve only 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CCGT + demand reserve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1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Nuclear (MW)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8,400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8,400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8,400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1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CCGT (MW)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4,600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7,800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5,400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1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Wind (MW)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12,000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12,000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12,000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039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Wind curtailment (MW)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3,200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800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039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CO</a:t>
                      </a:r>
                      <a:r>
                        <a:rPr lang="en-US" sz="1800" baseline="-25000">
                          <a:effectLst/>
                        </a:rPr>
                        <a:t>2</a:t>
                      </a:r>
                      <a:r>
                        <a:rPr lang="en-US" sz="1800">
                          <a:effectLst/>
                        </a:rPr>
                        <a:t> emission rate (g/kWh)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68.8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137.28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95.04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039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Total CO</a:t>
                      </a:r>
                      <a:r>
                        <a:rPr lang="en-US" sz="1800" baseline="-25000">
                          <a:effectLst/>
                        </a:rPr>
                        <a:t>2</a:t>
                      </a:r>
                      <a:r>
                        <a:rPr lang="en-US" sz="1800">
                          <a:effectLst/>
                        </a:rPr>
                        <a:t> emission (ton/30mins)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860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1716</a:t>
                      </a:r>
                      <a:endParaRPr lang="en-US" sz="280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1188</a:t>
                      </a:r>
                      <a:endParaRPr lang="en-US" sz="2800" dirty="0">
                        <a:effectLst/>
                        <a:latin typeface="Times New Roman" charset="0"/>
                        <a:ea typeface="Times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204871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Demand-side provision of ancillary services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Creating a market for ancillary services opens up an opportunity for the demand-side to provide ancillary services</a:t>
            </a:r>
          </a:p>
          <a:p>
            <a:r>
              <a:rPr lang="en-GB" dirty="0"/>
              <a:t>Unfortunately, definition of ancillary services often still based on traditional practice</a:t>
            </a:r>
          </a:p>
          <a:p>
            <a:r>
              <a:rPr lang="en-GB" dirty="0"/>
              <a:t>In a truly competitive environment, the system operator should not </a:t>
            </a:r>
            <a:r>
              <a:rPr lang="en-GB" dirty="0" err="1"/>
              <a:t>favor</a:t>
            </a:r>
            <a:r>
              <a:rPr lang="en-GB" dirty="0"/>
              <a:t> any participant, either from the supply- or demand-side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F5AE11-6CCC-4F4D-9CC7-364CB5942FF4}" type="slidenum">
              <a:rPr lang="en-US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6500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Advantages of demand-side provision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Larger number of participants increases competition and lowers cost</a:t>
            </a:r>
          </a:p>
          <a:p>
            <a:r>
              <a:rPr lang="en-GB"/>
              <a:t>Better utilization of resources</a:t>
            </a:r>
          </a:p>
          <a:p>
            <a:pPr lvl="1"/>
            <a:r>
              <a:rPr lang="en-GB"/>
              <a:t>Example: </a:t>
            </a:r>
          </a:p>
          <a:p>
            <a:pPr lvl="2"/>
            <a:r>
              <a:rPr lang="en-GB"/>
              <a:t>Providing reserve with interruptible loads rather than partly loaded thermal generating units</a:t>
            </a:r>
          </a:p>
          <a:p>
            <a:pPr lvl="2"/>
            <a:r>
              <a:rPr lang="en-GB"/>
              <a:t>Particularly important if proportion of generation from renewable sources increases</a:t>
            </a:r>
          </a:p>
          <a:p>
            <a:r>
              <a:rPr lang="en-GB"/>
              <a:t>Demand-side may be a more reliable provider</a:t>
            </a:r>
          </a:p>
          <a:p>
            <a:pPr lvl="1"/>
            <a:r>
              <a:rPr lang="en-GB"/>
              <a:t>Large number of  small demand-side providers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08805B-0D31-AE4A-A03A-946952ADEB09}" type="slidenum">
              <a:rPr lang="en-US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21338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Opportunities for demand-side provision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Different types of reserve </a:t>
            </a:r>
          </a:p>
          <a:p>
            <a:pPr lvl="1"/>
            <a:r>
              <a:rPr lang="en-GB"/>
              <a:t>Interruptible loads</a:t>
            </a:r>
          </a:p>
          <a:p>
            <a:r>
              <a:rPr lang="en-GB"/>
              <a:t>Frequency regulation </a:t>
            </a:r>
          </a:p>
          <a:p>
            <a:pPr lvl="1"/>
            <a:r>
              <a:rPr lang="en-GB"/>
              <a:t>Variable speed pumping loads</a:t>
            </a:r>
          </a:p>
          <a:p>
            <a:pPr lvl="1"/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CF08D2-6ECB-A349-9193-6C55A75A3AE3}" type="slidenum">
              <a:rPr lang="en-US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9631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How much ancillary services should be bought?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dirty="0"/>
              <a:t>System Operator purchases the services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Works on behalf of the users of the system</a:t>
            </a:r>
          </a:p>
          <a:p>
            <a:pPr>
              <a:lnSpc>
                <a:spcPct val="90000"/>
              </a:lnSpc>
            </a:pPr>
            <a:r>
              <a:rPr lang="en-GB" dirty="0"/>
              <a:t>Services are used mostly for contingencies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Availability is more important than actual usage</a:t>
            </a:r>
          </a:p>
          <a:p>
            <a:pPr>
              <a:lnSpc>
                <a:spcPct val="90000"/>
              </a:lnSpc>
            </a:pPr>
            <a:r>
              <a:rPr lang="en-GB" dirty="0"/>
              <a:t>Not enough services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Can’t ensure the security of the system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Can’t maintain the quality of the supply</a:t>
            </a:r>
          </a:p>
          <a:p>
            <a:pPr>
              <a:lnSpc>
                <a:spcPct val="90000"/>
              </a:lnSpc>
            </a:pPr>
            <a:r>
              <a:rPr lang="en-GB" dirty="0"/>
              <a:t>Too much services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Life of the operator is easy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Cost passed on to system users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FBDB73-A3E0-C748-B0EB-7828A943443F}" type="slidenum">
              <a:rPr lang="en-US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62118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How much ancillary services should be bought?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dirty="0"/>
              <a:t>System Operator must perform a cost/benefit analysis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Balance value of services against their cost</a:t>
            </a:r>
          </a:p>
          <a:p>
            <a:pPr>
              <a:lnSpc>
                <a:spcPct val="90000"/>
              </a:lnSpc>
            </a:pPr>
            <a:r>
              <a:rPr lang="en-GB" dirty="0"/>
              <a:t>Value of services: improvement in security and service quality</a:t>
            </a:r>
          </a:p>
          <a:p>
            <a:pPr>
              <a:lnSpc>
                <a:spcPct val="90000"/>
              </a:lnSpc>
            </a:pPr>
            <a:r>
              <a:rPr lang="en-GB" dirty="0"/>
              <a:t>Complicated probabilistic optimization problem</a:t>
            </a:r>
          </a:p>
          <a:p>
            <a:pPr>
              <a:lnSpc>
                <a:spcPct val="90000"/>
              </a:lnSpc>
            </a:pPr>
            <a:r>
              <a:rPr lang="en-GB" dirty="0"/>
              <a:t>Should give a financial incentive to the operator to acquire the right amount of services at minimum cost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19EF37-2845-974A-8EBA-C6338F28E74E}" type="slidenum">
              <a:rPr lang="en-US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4426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Co-optimization of energy &amp; reserve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Early energy markets:</a:t>
            </a:r>
          </a:p>
          <a:p>
            <a:pPr lvl="1"/>
            <a:r>
              <a:rPr lang="en-US" dirty="0"/>
              <a:t>Sequential market clearing</a:t>
            </a:r>
          </a:p>
          <a:p>
            <a:pPr lvl="2"/>
            <a:r>
              <a:rPr lang="en-US" dirty="0"/>
              <a:t>Market for fastest type of reserve</a:t>
            </a:r>
          </a:p>
          <a:p>
            <a:pPr lvl="2"/>
            <a:r>
              <a:rPr lang="en-US" dirty="0"/>
              <a:t>Market </a:t>
            </a:r>
            <a:r>
              <a:rPr lang="en-US"/>
              <a:t>for slower </a:t>
            </a:r>
            <a:r>
              <a:rPr lang="en-US" dirty="0"/>
              <a:t>type of reserve</a:t>
            </a:r>
          </a:p>
          <a:p>
            <a:pPr lvl="2"/>
            <a:r>
              <a:rPr lang="en-US" dirty="0"/>
              <a:t>Energy market</a:t>
            </a:r>
          </a:p>
          <a:p>
            <a:pPr lvl="1"/>
            <a:r>
              <a:rPr lang="en-US" dirty="0"/>
              <a:t>Unsuccessful bids are considered in subsequent markets</a:t>
            </a:r>
          </a:p>
          <a:p>
            <a:r>
              <a:rPr lang="en-US" dirty="0"/>
              <a:t>Led to problems and gaming of rules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45CAF0-26EE-7A4D-BCB6-A6460FA33153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2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of reliability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Investment cost</a:t>
            </a:r>
          </a:p>
          <a:p>
            <a:pPr lvl="1"/>
            <a:r>
              <a:rPr lang="en-US" dirty="0"/>
              <a:t>Build facilities to avoid outages (chapter 7 &amp; 8)</a:t>
            </a:r>
          </a:p>
          <a:p>
            <a:r>
              <a:rPr lang="en-US" dirty="0"/>
              <a:t>Operating cost</a:t>
            </a:r>
          </a:p>
          <a:p>
            <a:pPr lvl="1"/>
            <a:r>
              <a:rPr lang="en-US" dirty="0"/>
              <a:t>Cost of measures required to reduce the risk of outages</a:t>
            </a:r>
          </a:p>
          <a:p>
            <a:pPr lvl="1"/>
            <a:r>
              <a:rPr lang="en-GB" dirty="0"/>
              <a:t>Preventive actions</a:t>
            </a:r>
          </a:p>
          <a:p>
            <a:pPr lvl="1"/>
            <a:r>
              <a:rPr lang="en-GB" dirty="0"/>
              <a:t>Corrective actions</a:t>
            </a:r>
          </a:p>
          <a:p>
            <a:pPr lvl="1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C48DB7-F6AD-184F-A808-16CA60B54C7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94195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Co-optimization of energy &amp; reserve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Interactions between energy and reserve</a:t>
            </a:r>
          </a:p>
          <a:p>
            <a:pPr lvl="1"/>
            <a:r>
              <a:rPr lang="en-US" dirty="0"/>
              <a:t>Providing reserve means providing less energy</a:t>
            </a:r>
          </a:p>
          <a:p>
            <a:pPr lvl="1"/>
            <a:r>
              <a:rPr lang="en-US" dirty="0"/>
              <a:t>More expensive generators have to produce energy</a:t>
            </a:r>
          </a:p>
          <a:p>
            <a:pPr lvl="1"/>
            <a:r>
              <a:rPr lang="en-US" dirty="0"/>
              <a:t>Partly-loaded generators that provide reserve operate less efficiently and may need compensation</a:t>
            </a:r>
          </a:p>
          <a:p>
            <a:r>
              <a:rPr lang="en-US" dirty="0"/>
              <a:t>Centralized markets need simultaneous clearing of energy and reserve</a:t>
            </a:r>
          </a:p>
          <a:p>
            <a:pPr lvl="1"/>
            <a:r>
              <a:rPr lang="en-US" dirty="0"/>
              <a:t>Must make sure that no participant is disadvantaged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45CAF0-26EE-7A4D-BCB6-A6460FA33153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4725144"/>
            <a:ext cx="8229600" cy="187220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Constant marginal costs</a:t>
            </a:r>
          </a:p>
          <a:p>
            <a:r>
              <a:rPr lang="en-US" dirty="0"/>
              <a:t>Units 2 &amp; 3 can provide reserve</a:t>
            </a:r>
          </a:p>
          <a:p>
            <a:r>
              <a:rPr lang="en-US" dirty="0"/>
              <a:t>Units 1 &amp; 4 cannot provide reserve</a:t>
            </a:r>
          </a:p>
          <a:p>
            <a:r>
              <a:rPr lang="en-US" dirty="0"/>
              <a:t>Ignore </a:t>
            </a:r>
            <a:r>
              <a:rPr lang="en-US" dirty="0" err="1"/>
              <a:t>P</a:t>
            </a:r>
            <a:r>
              <a:rPr lang="en-US" baseline="30000" dirty="0" err="1"/>
              <a:t>min</a:t>
            </a:r>
            <a:r>
              <a:rPr lang="en-US" dirty="0"/>
              <a:t> and startup costs for simplicity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45CAF0-26EE-7A4D-BCB6-A6460FA33153}" type="slidenum">
              <a:rPr lang="en-US" smtClean="0"/>
              <a:pPr/>
              <a:t>71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0222780"/>
              </p:ext>
            </p:extLst>
          </p:nvPr>
        </p:nvGraphicFramePr>
        <p:xfrm>
          <a:off x="-468560" y="1412776"/>
          <a:ext cx="9999477" cy="3388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97" name="Document" r:id="rId3" imgW="5321300" imgH="1803400" progId="Word.Document.12">
                  <p:embed/>
                </p:oleObj>
              </mc:Choice>
              <mc:Fallback>
                <p:oleObj name="Document" r:id="rId3" imgW="5321300" imgH="1803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468560" y="1412776"/>
                        <a:ext cx="9999477" cy="33888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67445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Ability to provide reserve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45CAF0-26EE-7A4D-BCB6-A6460FA33153}" type="slidenum">
              <a:rPr lang="en-US" smtClean="0"/>
              <a:pPr/>
              <a:t>72</a:t>
            </a:fld>
            <a:endParaRPr lang="en-US"/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361950" y="1320800"/>
            <a:ext cx="8242498" cy="3764384"/>
            <a:chOff x="730" y="3272"/>
            <a:chExt cx="11120" cy="4930"/>
          </a:xfrm>
        </p:grpSpPr>
        <p:grpSp>
          <p:nvGrpSpPr>
            <p:cNvPr id="7" name="Group 2"/>
            <p:cNvGrpSpPr>
              <a:grpSpLocks/>
            </p:cNvGrpSpPr>
            <p:nvPr/>
          </p:nvGrpSpPr>
          <p:grpSpPr bwMode="auto">
            <a:xfrm>
              <a:off x="1320" y="3500"/>
              <a:ext cx="4140" cy="3700"/>
              <a:chOff x="1800" y="2280"/>
              <a:chExt cx="6720" cy="4920"/>
            </a:xfrm>
          </p:grpSpPr>
          <p:sp>
            <p:nvSpPr>
              <p:cNvPr id="27" name="Line 3"/>
              <p:cNvSpPr>
                <a:spLocks noChangeShapeType="1"/>
              </p:cNvSpPr>
              <p:nvPr/>
            </p:nvSpPr>
            <p:spPr bwMode="auto">
              <a:xfrm flipV="1">
                <a:off x="1800" y="2280"/>
                <a:ext cx="0" cy="492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Line 4"/>
              <p:cNvSpPr>
                <a:spLocks noChangeShapeType="1"/>
              </p:cNvSpPr>
              <p:nvPr/>
            </p:nvSpPr>
            <p:spPr bwMode="auto">
              <a:xfrm>
                <a:off x="1800" y="7200"/>
                <a:ext cx="672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6780" y="3500"/>
              <a:ext cx="4140" cy="3700"/>
              <a:chOff x="1800" y="2280"/>
              <a:chExt cx="6720" cy="4920"/>
            </a:xfrm>
          </p:grpSpPr>
          <p:sp>
            <p:nvSpPr>
              <p:cNvPr id="25" name="Line 6"/>
              <p:cNvSpPr>
                <a:spLocks noChangeShapeType="1"/>
              </p:cNvSpPr>
              <p:nvPr/>
            </p:nvSpPr>
            <p:spPr bwMode="auto">
              <a:xfrm flipV="1">
                <a:off x="1800" y="2280"/>
                <a:ext cx="0" cy="492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Line 7"/>
              <p:cNvSpPr>
                <a:spLocks noChangeShapeType="1"/>
              </p:cNvSpPr>
              <p:nvPr/>
            </p:nvSpPr>
            <p:spPr bwMode="auto">
              <a:xfrm>
                <a:off x="1800" y="7200"/>
                <a:ext cx="672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1380" y="3280"/>
              <a:ext cx="1160" cy="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ÇlÇr ñæí©" charset="0"/>
                </a:rPr>
                <a:t>Reserve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ÇlÇr ñæí©" charset="0"/>
                </a:rPr>
                <a:t>Capacity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ÇlÇr ñæí©" charset="0"/>
                </a:rPr>
                <a:t>[MW]</a:t>
              </a: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4990" y="7190"/>
              <a:ext cx="1280" cy="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ÇlÇr ñæí©" charset="0"/>
                </a:rPr>
                <a:t>Energy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ÇlÇr ñæí©" charset="0"/>
                </a:rPr>
                <a:t>Produced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ÇlÇr ñæí©" charset="0"/>
                </a:rPr>
                <a:t>[MW]</a:t>
              </a: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H="1" flipV="1">
              <a:off x="2621" y="5004"/>
              <a:ext cx="2200" cy="2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4410" y="7230"/>
              <a:ext cx="680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ÇlÇr ñæí©" charset="0"/>
                </a:rPr>
                <a:t>230 </a:t>
              </a: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1320" y="5000"/>
              <a:ext cx="13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730" y="4810"/>
              <a:ext cx="680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ÇlÇr ñæí©" charset="0"/>
                </a:rPr>
                <a:t>160</a:t>
              </a: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2600" y="5000"/>
              <a:ext cx="0" cy="22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2250" y="7230"/>
              <a:ext cx="680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ÇlÇr ñæí©" charset="0"/>
                </a:rPr>
                <a:t>70 </a:t>
              </a: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6835" y="3272"/>
              <a:ext cx="1160" cy="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ÇlÇr ñæí©" charset="0"/>
                </a:rPr>
                <a:t>Reserve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ÇlÇr ñæí©" charset="0"/>
                </a:rPr>
                <a:t>Capacity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ÇlÇr ñæí©" charset="0"/>
                </a:rPr>
                <a:t>[MW]</a:t>
              </a: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10570" y="7222"/>
              <a:ext cx="1280" cy="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ÇlÇr ñæí©" charset="0"/>
                </a:rPr>
                <a:t>Energy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ÇlÇr ñæí©" charset="0"/>
                </a:rPr>
                <a:t>Produced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ÇlÇr ñæí©" charset="0"/>
                </a:rPr>
                <a:t>[MW]</a:t>
              </a: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 flipH="1" flipV="1">
              <a:off x="7855" y="4700"/>
              <a:ext cx="2514" cy="24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10071" y="7242"/>
              <a:ext cx="680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ÇlÇr ñæí©" charset="0"/>
                </a:rPr>
                <a:t>240 </a:t>
              </a: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6775" y="4700"/>
              <a:ext cx="10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6226" y="4519"/>
              <a:ext cx="680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ÇlÇr ñæí©" charset="0"/>
                </a:rPr>
                <a:t>190</a:t>
              </a: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7835" y="4692"/>
              <a:ext cx="0" cy="2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Text Box 23"/>
            <p:cNvSpPr txBox="1">
              <a:spLocks noChangeArrowheads="1"/>
            </p:cNvSpPr>
            <p:nvPr/>
          </p:nvSpPr>
          <p:spPr bwMode="auto">
            <a:xfrm>
              <a:off x="7565" y="7242"/>
              <a:ext cx="680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ÇlÇr ñæí©" charset="0"/>
                </a:rPr>
                <a:t>50 </a:t>
              </a: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411760" y="2276872"/>
            <a:ext cx="787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Unit 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44208" y="2276872"/>
            <a:ext cx="787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Unit 3</a:t>
            </a:r>
          </a:p>
        </p:txBody>
      </p:sp>
      <p:sp>
        <p:nvSpPr>
          <p:cNvPr id="3" name="Right Brace 2"/>
          <p:cNvSpPr/>
          <p:nvPr/>
        </p:nvSpPr>
        <p:spPr>
          <a:xfrm rot="5400000">
            <a:off x="1047934" y="4358200"/>
            <a:ext cx="419100" cy="916415"/>
          </a:xfrm>
          <a:prstGeom prst="rightBrace">
            <a:avLst>
              <a:gd name="adj1" fmla="val 15606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Brace 30"/>
          <p:cNvSpPr/>
          <p:nvPr/>
        </p:nvSpPr>
        <p:spPr>
          <a:xfrm rot="5400000">
            <a:off x="2370409" y="4002040"/>
            <a:ext cx="419100" cy="1628738"/>
          </a:xfrm>
          <a:prstGeom prst="rightBrace">
            <a:avLst>
              <a:gd name="adj1" fmla="val 15606"/>
              <a:gd name="adj2" fmla="val 50000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975500" y="5085184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C00000"/>
                </a:solidFill>
              </a:rPr>
              <a:t>Limited by 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C00000"/>
                </a:solidFill>
              </a:rPr>
              <a:t>headroom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7426" y="5059991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0070C0"/>
                </a:solidFill>
              </a:rPr>
              <a:t>Limited by 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0070C0"/>
                </a:solidFill>
              </a:rPr>
              <a:t>ramping</a:t>
            </a:r>
          </a:p>
        </p:txBody>
      </p:sp>
      <p:sp>
        <p:nvSpPr>
          <p:cNvPr id="34" name="Right Brace 33"/>
          <p:cNvSpPr/>
          <p:nvPr/>
        </p:nvSpPr>
        <p:spPr>
          <a:xfrm rot="5400000">
            <a:off x="5029477" y="4466354"/>
            <a:ext cx="419100" cy="792664"/>
          </a:xfrm>
          <a:prstGeom prst="rightBrace">
            <a:avLst>
              <a:gd name="adj1" fmla="val 15606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Brace 34"/>
          <p:cNvSpPr/>
          <p:nvPr/>
        </p:nvSpPr>
        <p:spPr>
          <a:xfrm rot="5400000">
            <a:off x="6404560" y="3970113"/>
            <a:ext cx="419100" cy="1785147"/>
          </a:xfrm>
          <a:prstGeom prst="rightBrace">
            <a:avLst>
              <a:gd name="adj1" fmla="val 15606"/>
              <a:gd name="adj2" fmla="val 50000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987417" y="5131462"/>
            <a:ext cx="1248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C00000"/>
                </a:solidFill>
              </a:rPr>
              <a:t>Limited by 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C00000"/>
                </a:solidFill>
              </a:rPr>
              <a:t>headroom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691273" y="5106269"/>
            <a:ext cx="1248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0070C0"/>
                </a:solidFill>
              </a:rPr>
              <a:t>Limited by 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0070C0"/>
                </a:solidFill>
              </a:rPr>
              <a:t>ramping</a:t>
            </a:r>
          </a:p>
        </p:txBody>
      </p:sp>
    </p:spTree>
    <p:extLst>
      <p:ext uri="{BB962C8B-B14F-4D97-AF65-F5344CB8AC3E}">
        <p14:creationId xmlns:p14="http://schemas.microsoft.com/office/powerpoint/2010/main" val="170262046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 about the market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Perfectly competitive</a:t>
            </a:r>
          </a:p>
          <a:p>
            <a:r>
              <a:rPr lang="en-US" dirty="0"/>
              <a:t>Generators submit bids for energy only</a:t>
            </a:r>
          </a:p>
          <a:p>
            <a:r>
              <a:rPr lang="en-US" dirty="0"/>
              <a:t>Market/System operator dispatches generation to meet the load at minimum cost while providing the reserve needed</a:t>
            </a:r>
          </a:p>
          <a:p>
            <a:pPr lvl="1"/>
            <a:r>
              <a:rPr lang="en-US" dirty="0"/>
              <a:t>Constant reserve requirement: 250 MW</a:t>
            </a:r>
          </a:p>
          <a:p>
            <a:pPr lvl="1"/>
            <a:r>
              <a:rPr lang="en-US" dirty="0"/>
              <a:t>Load varies between 300 MW and 720 MW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45CAF0-26EE-7A4D-BCB6-A6460FA33153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93171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Formulation of the optimization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Decision variables</a:t>
            </a:r>
          </a:p>
          <a:p>
            <a:pPr lvl="1"/>
            <a:r>
              <a:rPr lang="en-US" dirty="0"/>
              <a:t>Power produced by the generators: </a:t>
            </a:r>
          </a:p>
          <a:p>
            <a:pPr lvl="1"/>
            <a:r>
              <a:rPr lang="en-US" dirty="0"/>
              <a:t>Reserve provided by the generators:</a:t>
            </a:r>
          </a:p>
          <a:p>
            <a:r>
              <a:rPr lang="en-US" dirty="0"/>
              <a:t>Objective function:</a:t>
            </a:r>
          </a:p>
          <a:p>
            <a:r>
              <a:rPr lang="en-US" dirty="0"/>
              <a:t>Constraints</a:t>
            </a:r>
          </a:p>
          <a:p>
            <a:pPr lvl="1"/>
            <a:r>
              <a:rPr lang="en-US" dirty="0"/>
              <a:t>Load generation balance:</a:t>
            </a:r>
          </a:p>
          <a:p>
            <a:pPr lvl="1"/>
            <a:r>
              <a:rPr lang="en-US" dirty="0"/>
              <a:t> Minimum reserve requirement: </a:t>
            </a:r>
          </a:p>
          <a:p>
            <a:pPr lvl="1"/>
            <a:r>
              <a:rPr lang="en-US" dirty="0"/>
              <a:t>Limits on generating units: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45CAF0-26EE-7A4D-BCB6-A6460FA33153}" type="slidenum">
              <a:rPr lang="en-US" smtClean="0"/>
              <a:pPr/>
              <a:t>74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820993"/>
              </p:ext>
            </p:extLst>
          </p:nvPr>
        </p:nvGraphicFramePr>
        <p:xfrm>
          <a:off x="6660232" y="2132856"/>
          <a:ext cx="1371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048" name="Equation" r:id="rId3" imgW="1371600" imgH="355600" progId="Equation.DSMT4">
                  <p:embed/>
                </p:oleObj>
              </mc:Choice>
              <mc:Fallback>
                <p:oleObj name="Equation" r:id="rId3" imgW="1371600" imgH="35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60232" y="2132856"/>
                        <a:ext cx="13716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7097727"/>
              </p:ext>
            </p:extLst>
          </p:nvPr>
        </p:nvGraphicFramePr>
        <p:xfrm>
          <a:off x="6672536" y="2631232"/>
          <a:ext cx="14986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049" name="Equation" r:id="rId5" imgW="1498600" imgH="368300" progId="Equation.3">
                  <p:embed/>
                </p:oleObj>
              </mc:Choice>
              <mc:Fallback>
                <p:oleObj name="Equation" r:id="rId5" imgW="14986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72536" y="2631232"/>
                        <a:ext cx="14986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6667524"/>
              </p:ext>
            </p:extLst>
          </p:nvPr>
        </p:nvGraphicFramePr>
        <p:xfrm>
          <a:off x="4052378" y="3188003"/>
          <a:ext cx="3558042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050" name="Equation" r:id="rId7" imgW="1778000" imgH="215900" progId="Equation.DSMT4">
                  <p:embed/>
                </p:oleObj>
              </mc:Choice>
              <mc:Fallback>
                <p:oleObj name="Equation" r:id="rId7" imgW="17780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52378" y="3188003"/>
                        <a:ext cx="3558042" cy="432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8700092"/>
              </p:ext>
            </p:extLst>
          </p:nvPr>
        </p:nvGraphicFramePr>
        <p:xfrm>
          <a:off x="5076055" y="4330724"/>
          <a:ext cx="2075525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051" name="Equation" r:id="rId9" imgW="1244600" imgH="215900" progId="Equation.DSMT4">
                  <p:embed/>
                </p:oleObj>
              </mc:Choice>
              <mc:Fallback>
                <p:oleObj name="Equation" r:id="rId9" imgW="12446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76055" y="4330724"/>
                        <a:ext cx="2075525" cy="360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4369737"/>
              </p:ext>
            </p:extLst>
          </p:nvPr>
        </p:nvGraphicFramePr>
        <p:xfrm>
          <a:off x="5940151" y="4797151"/>
          <a:ext cx="2871853" cy="432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052" name="Equation" r:id="rId11" imgW="1435100" imgH="215900" progId="Equation.DSMT4">
                  <p:embed/>
                </p:oleObj>
              </mc:Choice>
              <mc:Fallback>
                <p:oleObj name="Equation" r:id="rId11" imgW="14351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940151" y="4797151"/>
                        <a:ext cx="2871853" cy="4320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3852046"/>
              </p:ext>
            </p:extLst>
          </p:nvPr>
        </p:nvGraphicFramePr>
        <p:xfrm>
          <a:off x="5220072" y="5246621"/>
          <a:ext cx="1368152" cy="1566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053" name="Equation" r:id="rId13" imgW="787400" imgH="901700" progId="Equation.DSMT4">
                  <p:embed/>
                </p:oleObj>
              </mc:Choice>
              <mc:Fallback>
                <p:oleObj name="Equation" r:id="rId13" imgW="787400" imgH="901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220072" y="5246621"/>
                        <a:ext cx="1368152" cy="15667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735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Formulation of the optimization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Limits on the reserve capabilities of the generating units: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Limits on the capacity of the generating units: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45CAF0-26EE-7A4D-BCB6-A6460FA33153}" type="slidenum">
              <a:rPr lang="en-US" smtClean="0"/>
              <a:pPr/>
              <a:t>75</a:t>
            </a:fld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0183371"/>
              </p:ext>
            </p:extLst>
          </p:nvPr>
        </p:nvGraphicFramePr>
        <p:xfrm>
          <a:off x="1835696" y="2636911"/>
          <a:ext cx="1512168" cy="1704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743" name="Equation" r:id="rId3" imgW="800100" imgH="901700" progId="Equation.DSMT4">
                  <p:embed/>
                </p:oleObj>
              </mc:Choice>
              <mc:Fallback>
                <p:oleObj name="Equation" r:id="rId3" imgW="800100" imgH="901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35696" y="2636911"/>
                        <a:ext cx="1512168" cy="17041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1589477"/>
              </p:ext>
            </p:extLst>
          </p:nvPr>
        </p:nvGraphicFramePr>
        <p:xfrm>
          <a:off x="1835696" y="4869160"/>
          <a:ext cx="1512168" cy="1602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744" name="Equation" r:id="rId5" imgW="850900" imgH="901700" progId="Equation.DSMT4">
                  <p:embed/>
                </p:oleObj>
              </mc:Choice>
              <mc:Fallback>
                <p:oleObj name="Equation" r:id="rId5" imgW="850900" imgH="901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35696" y="4869160"/>
                        <a:ext cx="1512168" cy="16024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096487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Solution of the co-optimization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Linear programming problem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Lagrange multipliers of the constraints</a:t>
            </a:r>
          </a:p>
          <a:p>
            <a:pPr lvl="1"/>
            <a:r>
              <a:rPr lang="en-US" dirty="0"/>
              <a:t>Load/generation balance </a:t>
            </a:r>
            <a:r>
              <a:rPr lang="en-US" dirty="0">
                <a:sym typeface="Wingdings"/>
              </a:rPr>
              <a:t> price of energy</a:t>
            </a:r>
          </a:p>
          <a:p>
            <a:pPr lvl="1"/>
            <a:r>
              <a:rPr lang="en-US" dirty="0">
                <a:sym typeface="Wingdings"/>
              </a:rPr>
              <a:t>Reserve requirement  price of reserve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45CAF0-26EE-7A4D-BCB6-A6460FA33153}" type="slidenum">
              <a:rPr lang="en-US" smtClean="0"/>
              <a:pPr/>
              <a:t>76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9141069"/>
              </p:ext>
            </p:extLst>
          </p:nvPr>
        </p:nvGraphicFramePr>
        <p:xfrm>
          <a:off x="25876" y="2204864"/>
          <a:ext cx="9118124" cy="2459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86" name="Document" r:id="rId3" imgW="5321300" imgH="1435100" progId="Word.Document.12">
                  <p:embed/>
                </p:oleObj>
              </mc:Choice>
              <mc:Fallback>
                <p:oleObj name="Document" r:id="rId3" imgW="5321300" imgH="1435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876" y="2204864"/>
                        <a:ext cx="9118124" cy="24590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682479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“by hand”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4149080"/>
            <a:ext cx="8229600" cy="2448272"/>
          </a:xfrm>
        </p:spPr>
        <p:txBody>
          <a:bodyPr/>
          <a:lstStyle/>
          <a:p>
            <a:r>
              <a:rPr lang="en-US" dirty="0"/>
              <a:t>Unit 1 is the cheapest </a:t>
            </a:r>
            <a:r>
              <a:rPr lang="en-US" dirty="0">
                <a:sym typeface="Wingdings"/>
              </a:rPr>
              <a:t> produces 250 MW</a:t>
            </a:r>
          </a:p>
          <a:p>
            <a:r>
              <a:rPr lang="en-US" dirty="0">
                <a:sym typeface="Wingdings"/>
              </a:rPr>
              <a:t>Units 2 &amp; 3 are needed for reserve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45CAF0-26EE-7A4D-BCB6-A6460FA33153}" type="slidenum">
              <a:rPr lang="en-US" smtClean="0"/>
              <a:pPr/>
              <a:t>77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3412208"/>
              </p:ext>
            </p:extLst>
          </p:nvPr>
        </p:nvGraphicFramePr>
        <p:xfrm>
          <a:off x="30033" y="1196752"/>
          <a:ext cx="9113967" cy="3088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087" name="Document" r:id="rId3" imgW="5321300" imgH="1803400" progId="Word.Document.12">
                  <p:embed/>
                </p:oleObj>
              </mc:Choice>
              <mc:Fallback>
                <p:oleObj name="Document" r:id="rId3" imgW="5321300" imgH="1803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033" y="1196752"/>
                        <a:ext cx="9113967" cy="30887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6149686"/>
              </p:ext>
            </p:extLst>
          </p:nvPr>
        </p:nvGraphicFramePr>
        <p:xfrm>
          <a:off x="900113" y="5287963"/>
          <a:ext cx="1728787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088" name="Equation" r:id="rId5" imgW="863600" imgH="685800" progId="Equation.3">
                  <p:embed/>
                </p:oleObj>
              </mc:Choice>
              <mc:Fallback>
                <p:oleObj name="Equation" r:id="rId5" imgW="863600" imgH="685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00113" y="5287963"/>
                        <a:ext cx="1728787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2195736" y="5805264"/>
            <a:ext cx="4594944" cy="403405"/>
            <a:chOff x="2195736" y="5805264"/>
            <a:chExt cx="4594944" cy="403405"/>
          </a:xfrm>
        </p:grpSpPr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57128783"/>
                </p:ext>
              </p:extLst>
            </p:nvPr>
          </p:nvGraphicFramePr>
          <p:xfrm>
            <a:off x="5292080" y="5805264"/>
            <a:ext cx="1498600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3089" name="Equation" r:id="rId7" imgW="1498600" imgH="355600" progId="Equation.3">
                    <p:embed/>
                  </p:oleObj>
                </mc:Choice>
                <mc:Fallback>
                  <p:oleObj name="Equation" r:id="rId7" imgW="1498600" imgH="355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292080" y="5805264"/>
                          <a:ext cx="1498600" cy="355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94879756"/>
                </p:ext>
              </p:extLst>
            </p:nvPr>
          </p:nvGraphicFramePr>
          <p:xfrm>
            <a:off x="3131840" y="5805264"/>
            <a:ext cx="1080119" cy="4034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3090" name="Equation" r:id="rId9" imgW="952500" imgH="355600" progId="Equation.DSMT4">
                    <p:embed/>
                  </p:oleObj>
                </mc:Choice>
                <mc:Fallback>
                  <p:oleObj name="Equation" r:id="rId9" imgW="952500" imgH="355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131840" y="5805264"/>
                          <a:ext cx="1080119" cy="40340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Right Arrow 12"/>
            <p:cNvSpPr/>
            <p:nvPr/>
          </p:nvSpPr>
          <p:spPr>
            <a:xfrm>
              <a:off x="2195736" y="5877272"/>
              <a:ext cx="720080" cy="216024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4427984" y="5877272"/>
              <a:ext cx="720080" cy="216024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195736" y="6237312"/>
            <a:ext cx="4594944" cy="403225"/>
            <a:chOff x="2195736" y="6237312"/>
            <a:chExt cx="4594944" cy="403225"/>
          </a:xfrm>
        </p:grpSpPr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22771028"/>
                </p:ext>
              </p:extLst>
            </p:nvPr>
          </p:nvGraphicFramePr>
          <p:xfrm>
            <a:off x="3131840" y="6237312"/>
            <a:ext cx="1079500" cy="403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3091" name="Equation" r:id="rId11" imgW="952500" imgH="355600" progId="Equation.3">
                    <p:embed/>
                  </p:oleObj>
                </mc:Choice>
                <mc:Fallback>
                  <p:oleObj name="Equation" r:id="rId11" imgW="952500" imgH="355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131840" y="6237312"/>
                          <a:ext cx="1079500" cy="4032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50233452"/>
                </p:ext>
              </p:extLst>
            </p:nvPr>
          </p:nvGraphicFramePr>
          <p:xfrm>
            <a:off x="5292080" y="6237312"/>
            <a:ext cx="1498600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3092" name="Equation" r:id="rId13" imgW="1498600" imgH="355600" progId="Equation.DSMT4">
                    <p:embed/>
                  </p:oleObj>
                </mc:Choice>
                <mc:Fallback>
                  <p:oleObj name="Equation" r:id="rId13" imgW="1498600" imgH="355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5292080" y="6237312"/>
                          <a:ext cx="1498600" cy="355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Right Arrow 14"/>
            <p:cNvSpPr/>
            <p:nvPr/>
          </p:nvSpPr>
          <p:spPr>
            <a:xfrm>
              <a:off x="2195736" y="6309320"/>
              <a:ext cx="720080" cy="216024"/>
            </a:xfrm>
            <a:prstGeom prst="rightArrow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4427984" y="6309320"/>
              <a:ext cx="720080" cy="216024"/>
            </a:xfrm>
            <a:prstGeom prst="rightArrow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9461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300MW – 420MW range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4221088"/>
            <a:ext cx="8229600" cy="244827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Unit 1 produces </a:t>
            </a:r>
            <a:r>
              <a:rPr lang="en-US" dirty="0">
                <a:sym typeface="Wingdings"/>
              </a:rPr>
              <a:t>250 MW</a:t>
            </a:r>
          </a:p>
          <a:p>
            <a:r>
              <a:rPr lang="en-US" dirty="0">
                <a:sym typeface="Wingdings"/>
              </a:rPr>
              <a:t>Unit 2 is the marginal unit </a:t>
            </a:r>
          </a:p>
          <a:p>
            <a:pPr lvl="1"/>
            <a:r>
              <a:rPr lang="en-US" dirty="0">
                <a:sym typeface="Wingdings"/>
              </a:rPr>
              <a:t>Production increases from 50 MW to 170 MW</a:t>
            </a:r>
          </a:p>
          <a:p>
            <a:pPr lvl="1"/>
            <a:r>
              <a:rPr lang="en-US" dirty="0">
                <a:sym typeface="Wingdings"/>
              </a:rPr>
              <a:t>Sets the marginal price for energy at 17$/MWh</a:t>
            </a:r>
          </a:p>
          <a:p>
            <a:r>
              <a:rPr lang="en-US" dirty="0">
                <a:sym typeface="Wingdings"/>
              </a:rPr>
              <a:t>Units 2 &amp; 3 provide more than enough reserve</a:t>
            </a:r>
          </a:p>
          <a:p>
            <a:pPr lvl="1"/>
            <a:r>
              <a:rPr lang="en-US" dirty="0">
                <a:sym typeface="Wingdings"/>
              </a:rPr>
              <a:t>Price of reserve is zero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45CAF0-26EE-7A4D-BCB6-A6460FA33153}" type="slidenum">
              <a:rPr lang="en-US" smtClean="0"/>
              <a:pPr/>
              <a:t>78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9537642"/>
              </p:ext>
            </p:extLst>
          </p:nvPr>
        </p:nvGraphicFramePr>
        <p:xfrm>
          <a:off x="30033" y="1196752"/>
          <a:ext cx="9113967" cy="3088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731" name="Document" r:id="rId3" imgW="5321300" imgH="1803400" progId="Word.Document.12">
                  <p:embed/>
                </p:oleObj>
              </mc:Choice>
              <mc:Fallback>
                <p:oleObj name="Document" r:id="rId3" imgW="5321300" imgH="1803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033" y="1196752"/>
                        <a:ext cx="9113967" cy="30887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553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420MW – 470 MW range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45CAF0-26EE-7A4D-BCB6-A6460FA33153}" type="slidenum">
              <a:rPr lang="en-US" smtClean="0"/>
              <a:pPr/>
              <a:t>79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1267021"/>
              </p:ext>
            </p:extLst>
          </p:nvPr>
        </p:nvGraphicFramePr>
        <p:xfrm>
          <a:off x="30033" y="1196752"/>
          <a:ext cx="9113967" cy="3088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754" name="Document" r:id="rId3" imgW="5321300" imgH="1803400" progId="Word.Document.12">
                  <p:embed/>
                </p:oleObj>
              </mc:Choice>
              <mc:Fallback>
                <p:oleObj name="Document" r:id="rId3" imgW="5321300" imgH="1803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033" y="1196752"/>
                        <a:ext cx="9113967" cy="30887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3933056"/>
            <a:ext cx="8229600" cy="2592288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sym typeface="Wingdings"/>
              </a:rPr>
              <a:t>Unit 2 is capped at 170 MW because it must provide 60 MW of reserve</a:t>
            </a:r>
          </a:p>
          <a:p>
            <a:r>
              <a:rPr lang="en-US" dirty="0">
                <a:sym typeface="Wingdings"/>
              </a:rPr>
              <a:t>Unit 3 is the marginal unit</a:t>
            </a:r>
          </a:p>
          <a:p>
            <a:pPr lvl="1"/>
            <a:r>
              <a:rPr lang="en-US" dirty="0">
                <a:sym typeface="Wingdings"/>
              </a:rPr>
              <a:t>Production increases from 0 to 50 MW</a:t>
            </a:r>
          </a:p>
          <a:p>
            <a:pPr lvl="1"/>
            <a:r>
              <a:rPr lang="en-US" dirty="0">
                <a:sym typeface="Wingdings"/>
              </a:rPr>
              <a:t>Sets the marginal price for energy at 20$/MWh</a:t>
            </a:r>
          </a:p>
          <a:p>
            <a:r>
              <a:rPr lang="en-US" dirty="0">
                <a:sym typeface="Wingdings"/>
              </a:rPr>
              <a:t>Price of reserve = cost of an additional MW of reserve beyond 250 MW</a:t>
            </a:r>
          </a:p>
          <a:p>
            <a:pPr lvl="1"/>
            <a:r>
              <a:rPr lang="en-US" dirty="0">
                <a:sym typeface="Wingdings"/>
              </a:rPr>
              <a:t>Unit 3 provides its maximum reserve of 190 MW</a:t>
            </a:r>
          </a:p>
          <a:p>
            <a:pPr lvl="1"/>
            <a:r>
              <a:rPr lang="en-US" dirty="0">
                <a:sym typeface="Wingdings"/>
              </a:rPr>
              <a:t>To get one more MW of reserve, must reduce output of unit 2 by 1 MW and increase output of unit 3 by 1 MW</a:t>
            </a:r>
          </a:p>
          <a:p>
            <a:pPr lvl="1"/>
            <a:r>
              <a:rPr lang="en-US" dirty="0">
                <a:sym typeface="Wingdings"/>
              </a:rPr>
              <a:t>Price of reserve = 20 – 17 = 3 $/MWh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53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Cost of reliability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System must be able to operate continuously if situation does not change</a:t>
            </a:r>
          </a:p>
          <a:p>
            <a:r>
              <a:rPr lang="en-GB" dirty="0"/>
              <a:t>System must remain stable for common contingencies</a:t>
            </a:r>
          </a:p>
          <a:p>
            <a:pPr lvl="1"/>
            <a:r>
              <a:rPr lang="en-GB" dirty="0"/>
              <a:t>Fault on a transmission line or other component</a:t>
            </a:r>
          </a:p>
          <a:p>
            <a:pPr lvl="1"/>
            <a:r>
              <a:rPr lang="en-GB" dirty="0"/>
              <a:t>Sudden failure of a generating unit</a:t>
            </a:r>
          </a:p>
          <a:p>
            <a:pPr lvl="1"/>
            <a:r>
              <a:rPr lang="en-GB" dirty="0"/>
              <a:t>Rapid change in load</a:t>
            </a:r>
          </a:p>
          <a:p>
            <a:r>
              <a:rPr lang="en-GB" dirty="0"/>
              <a:t>System operator must consider consequences of contingencies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652844-37E0-3D4A-9073-9CCDBE40E64A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470MW – 720 MW range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45CAF0-26EE-7A4D-BCB6-A6460FA33153}" type="slidenum">
              <a:rPr lang="en-US" smtClean="0"/>
              <a:pPr/>
              <a:t>80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7392356"/>
              </p:ext>
            </p:extLst>
          </p:nvPr>
        </p:nvGraphicFramePr>
        <p:xfrm>
          <a:off x="30033" y="1196752"/>
          <a:ext cx="9113967" cy="3088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776" name="Document" r:id="rId3" imgW="5321300" imgH="1803400" progId="Word.Document.12">
                  <p:embed/>
                </p:oleObj>
              </mc:Choice>
              <mc:Fallback>
                <p:oleObj name="Document" r:id="rId3" imgW="5321300" imgH="1803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033" y="1196752"/>
                        <a:ext cx="9113967" cy="30887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3933056"/>
            <a:ext cx="8229600" cy="2592288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sym typeface="Wingdings"/>
              </a:rPr>
              <a:t>Unit 4 is the marginal unit</a:t>
            </a:r>
          </a:p>
          <a:p>
            <a:pPr lvl="1"/>
            <a:r>
              <a:rPr lang="en-US" dirty="0">
                <a:sym typeface="Wingdings"/>
              </a:rPr>
              <a:t>Increases production from 0 to 250 MW</a:t>
            </a:r>
          </a:p>
          <a:p>
            <a:pPr lvl="1"/>
            <a:r>
              <a:rPr lang="en-US" dirty="0">
                <a:sym typeface="Wingdings"/>
              </a:rPr>
              <a:t>Price of energy is 28 $/MWh</a:t>
            </a:r>
          </a:p>
          <a:p>
            <a:r>
              <a:rPr lang="en-US" dirty="0">
                <a:sym typeface="Wingdings"/>
              </a:rPr>
              <a:t>Reserve constraint limits production of units 2 &amp; 3 at 170 MW and 50 MW respectively</a:t>
            </a:r>
          </a:p>
          <a:p>
            <a:r>
              <a:rPr lang="en-US" dirty="0">
                <a:sym typeface="Wingdings"/>
              </a:rPr>
              <a:t>To get one additional MW of reserve we need to</a:t>
            </a:r>
          </a:p>
          <a:p>
            <a:pPr lvl="1"/>
            <a:r>
              <a:rPr lang="en-US" dirty="0">
                <a:sym typeface="Wingdings"/>
              </a:rPr>
              <a:t>Reduce output of unit 2 by 1 MW</a:t>
            </a:r>
          </a:p>
          <a:p>
            <a:pPr lvl="1"/>
            <a:r>
              <a:rPr lang="en-US" dirty="0">
                <a:sym typeface="Wingdings"/>
              </a:rPr>
              <a:t>Increase output of unit 4 by 1 MW</a:t>
            </a:r>
          </a:p>
          <a:p>
            <a:pPr lvl="1"/>
            <a:r>
              <a:rPr lang="en-US" dirty="0">
                <a:sym typeface="Wingdings"/>
              </a:rPr>
              <a:t>Price of reserve = 28 – 17 = 11 $/MWh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18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prices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5CAF0-26EE-7A4D-BCB6-A6460FA33153}" type="slidenum">
              <a:rPr lang="en-US" smtClean="0"/>
              <a:pPr/>
              <a:t>81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4588197"/>
              </p:ext>
            </p:extLst>
          </p:nvPr>
        </p:nvGraphicFramePr>
        <p:xfrm>
          <a:off x="395536" y="1215680"/>
          <a:ext cx="8081466" cy="552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99" name="Worksheet" r:id="rId3" imgW="8674100" imgH="5930900" progId="Excel.Sheet.8">
                  <p:embed/>
                </p:oleObj>
              </mc:Choice>
              <mc:Fallback>
                <p:oleObj name="Worksheet" r:id="rId3" imgW="8674100" imgH="59309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215680"/>
                        <a:ext cx="8081466" cy="5525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35391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Profitability of unit 2: 300MW – 420MW range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Marginal unit for energy </a:t>
            </a:r>
            <a:r>
              <a:rPr lang="en-US" dirty="0">
                <a:sym typeface="Wingdings"/>
              </a:rPr>
              <a:t> no profit</a:t>
            </a:r>
          </a:p>
          <a:p>
            <a:r>
              <a:rPr lang="en-US" dirty="0">
                <a:sym typeface="Wingdings"/>
              </a:rPr>
              <a:t>Price of reserve is zero  no profit</a:t>
            </a:r>
            <a:endParaRPr lang="en-US" dirty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C48DB7-F6AD-184F-A808-16CA60B54C73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96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Profitability of unit 2: 420 MW – 470 MW range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Output of unit 2 is capped by reserve requirement</a:t>
            </a:r>
          </a:p>
          <a:p>
            <a:r>
              <a:rPr lang="en-US" dirty="0"/>
              <a:t>Unit 3 is marginal unit</a:t>
            </a:r>
          </a:p>
          <a:p>
            <a:r>
              <a:rPr lang="en-US" dirty="0"/>
              <a:t>Energy price is 20 $/MWh</a:t>
            </a:r>
          </a:p>
          <a:p>
            <a:r>
              <a:rPr lang="en-US" dirty="0"/>
              <a:t>Reserve price is 3 $/MWh</a:t>
            </a:r>
          </a:p>
          <a:p>
            <a:r>
              <a:rPr lang="en-US" dirty="0"/>
              <a:t>Marginal cost of unit 2 is 17 $/MW</a:t>
            </a:r>
          </a:p>
          <a:p>
            <a:r>
              <a:rPr lang="en-US" dirty="0"/>
              <a:t>Unit 2 gets its opportunity cost for every MW of reserve </a:t>
            </a:r>
          </a:p>
          <a:p>
            <a:r>
              <a:rPr lang="en-US" dirty="0"/>
              <a:t>It is thus not penalized for providing reserve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C48DB7-F6AD-184F-A808-16CA60B54C73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0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Profitability of unit 2: 470 MW – 720 MW range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Unit 4 is the marginal unit</a:t>
            </a:r>
          </a:p>
          <a:p>
            <a:r>
              <a:rPr lang="en-US" dirty="0"/>
              <a:t>Energy price is 28 $/MWh</a:t>
            </a:r>
          </a:p>
          <a:p>
            <a:r>
              <a:rPr lang="en-US" dirty="0"/>
              <a:t>Profit of 11 $/MWh for its energy production</a:t>
            </a:r>
          </a:p>
          <a:p>
            <a:r>
              <a:rPr lang="en-US" dirty="0"/>
              <a:t>Reserve price is 11 $/MWh </a:t>
            </a:r>
          </a:p>
          <a:p>
            <a:r>
              <a:rPr lang="en-US" dirty="0"/>
              <a:t>Again, revenue from reserve is equal to opportunity cost because unit 2 is marginal for reserve</a:t>
            </a:r>
          </a:p>
          <a:p>
            <a:r>
              <a:rPr lang="en-US" dirty="0"/>
              <a:t>Unit 2 is indifferent to producing energy or reserve</a:t>
            </a:r>
          </a:p>
          <a:p>
            <a:r>
              <a:rPr lang="en-US" dirty="0"/>
              <a:t>Unit 3 makes a profit on energy </a:t>
            </a:r>
            <a:r>
              <a:rPr lang="en-US" b="1" dirty="0"/>
              <a:t>and </a:t>
            </a:r>
            <a:r>
              <a:rPr lang="en-US" dirty="0"/>
              <a:t>reserve because it is marginal for neither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45CAF0-26EE-7A4D-BCB6-A6460FA33153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15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Profitability of unit 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8DB7-F6AD-184F-A808-16CA60B54C73}" type="slidenum">
              <a:rPr lang="en-US" smtClean="0"/>
              <a:pPr/>
              <a:t>85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5444987"/>
              </p:ext>
            </p:extLst>
          </p:nvPr>
        </p:nvGraphicFramePr>
        <p:xfrm>
          <a:off x="683568" y="1279936"/>
          <a:ext cx="7776864" cy="5317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822" name="Worksheet" r:id="rId3" imgW="8674100" imgH="5930900" progId="Excel.Sheet.8">
                  <p:embed/>
                </p:oleObj>
              </mc:Choice>
              <mc:Fallback>
                <p:oleObj name="Worksheet" r:id="rId3" imgW="8674100" imgH="59309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568" y="1279936"/>
                        <a:ext cx="7776864" cy="53174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476014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0409151"/>
              </p:ext>
            </p:extLst>
          </p:nvPr>
        </p:nvGraphicFramePr>
        <p:xfrm>
          <a:off x="827584" y="3459419"/>
          <a:ext cx="6921896" cy="2345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907" name="Document" r:id="rId3" imgW="5321300" imgH="1803400" progId="Word.Document.12">
                  <p:embed/>
                </p:oleObj>
              </mc:Choice>
              <mc:Fallback>
                <p:oleObj name="Document" r:id="rId3" imgW="5321300" imgH="1803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7584" y="3459419"/>
                        <a:ext cx="6921896" cy="23458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Assume that the market rules allow units to bid separately for energy and reserve</a:t>
            </a:r>
          </a:p>
          <a:p>
            <a:r>
              <a:rPr lang="en-US" dirty="0"/>
              <a:t>Bid for reserve may reflect loss of efficiency or additional maintenance requirements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Objective function: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C48DB7-F6AD-184F-A808-16CA60B54C73}" type="slidenum">
              <a:rPr lang="en-US" smtClean="0"/>
              <a:pPr/>
              <a:t>86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8779908"/>
              </p:ext>
            </p:extLst>
          </p:nvPr>
        </p:nvGraphicFramePr>
        <p:xfrm>
          <a:off x="687388" y="5962650"/>
          <a:ext cx="78771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908" name="Equation" r:id="rId5" imgW="3937000" imgH="203200" progId="Equation.DSMT4">
                  <p:embed/>
                </p:oleObj>
              </mc:Choice>
              <mc:Fallback>
                <p:oleObj name="Equation" r:id="rId5" imgW="39370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7388" y="5962650"/>
                        <a:ext cx="7877175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212869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952328"/>
          </a:xfrm>
        </p:spPr>
        <p:txBody>
          <a:bodyPr>
            <a:normAutofit/>
          </a:bodyPr>
          <a:lstStyle/>
          <a:p>
            <a:r>
              <a:rPr lang="en-US" dirty="0"/>
              <a:t>See textbook for detailed discussion</a:t>
            </a:r>
          </a:p>
          <a:p>
            <a:r>
              <a:rPr lang="en-US" dirty="0"/>
              <a:t>Co-optimization achieves:</a:t>
            </a:r>
          </a:p>
          <a:p>
            <a:pPr lvl="1"/>
            <a:r>
              <a:rPr lang="en-US" dirty="0"/>
              <a:t>Cost minimization</a:t>
            </a:r>
          </a:p>
          <a:p>
            <a:pPr lvl="1"/>
            <a:r>
              <a:rPr lang="en-US" dirty="0"/>
              <a:t>Fair treatment of generators</a:t>
            </a:r>
          </a:p>
          <a:p>
            <a:pPr lvl="1"/>
            <a:r>
              <a:rPr lang="en-US" dirty="0"/>
              <a:t>Satisfaction of security constraints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45CAF0-26EE-7A4D-BCB6-A6460FA33153}" type="slidenum">
              <a:rPr lang="en-US" smtClean="0"/>
              <a:pPr/>
              <a:t>87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0930343"/>
              </p:ext>
            </p:extLst>
          </p:nvPr>
        </p:nvGraphicFramePr>
        <p:xfrm>
          <a:off x="-612577" y="1268760"/>
          <a:ext cx="10590049" cy="2160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65" name="Document" r:id="rId3" imgW="8280400" imgH="1689100" progId="Word.Document.12">
                  <p:embed/>
                </p:oleObj>
              </mc:Choice>
              <mc:Fallback>
                <p:oleObj name="Document" r:id="rId3" imgW="8280400" imgH="1689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612577" y="1268760"/>
                        <a:ext cx="10590049" cy="21602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152239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 algn="l"/>
            <a:r>
              <a:rPr lang="en-US" sz="3200" dirty="0"/>
              <a:t>Allocation of transmission capacity between energy and reserve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5CAF0-26EE-7A4D-BCB6-A6460FA33153}" type="slidenum">
              <a:rPr lang="en-US" smtClean="0"/>
              <a:pPr/>
              <a:t>88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0351108"/>
              </p:ext>
            </p:extLst>
          </p:nvPr>
        </p:nvGraphicFramePr>
        <p:xfrm>
          <a:off x="-1404664" y="1340768"/>
          <a:ext cx="11610949" cy="261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77" r:id="rId3" imgW="6921500" imgH="1549400" progId="Visio.Drawing.11">
                  <p:embed/>
                </p:oleObj>
              </mc:Choice>
              <mc:Fallback>
                <p:oleObj r:id="rId3" imgW="6921500" imgH="154940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04664" y="1340768"/>
                        <a:ext cx="11610949" cy="26131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55576" y="5049707"/>
                <a:ext cx="3089435" cy="3872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charset="0"/>
                            </a:rPr>
                            <m:t>𝜋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𝑆</m:t>
                          </m:r>
                        </m:sub>
                        <m:sup>
                          <m:r>
                            <a:rPr lang="en-US" i="1">
                              <a:latin typeface="Cambria Math" charset="0"/>
                            </a:rPr>
                            <m:t>𝐸</m:t>
                          </m:r>
                        </m:sup>
                      </m:sSubSup>
                      <m:r>
                        <a:rPr lang="en-US" i="1">
                          <a:latin typeface="Cambria Math" charset="0"/>
                        </a:rPr>
                        <m:t>=13+0.02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𝑆</m:t>
                          </m:r>
                        </m:sub>
                      </m:sSub>
                      <m:r>
                        <a:rPr lang="en-US" i="1">
                          <a:latin typeface="Cambria Math" charset="0"/>
                        </a:rPr>
                        <m:t>+0.001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5049707"/>
                <a:ext cx="3089435" cy="387286"/>
              </a:xfrm>
              <a:prstGeom prst="rect">
                <a:avLst/>
              </a:prstGeom>
              <a:blipFill rotWithShape="0">
                <a:blip r:embed="rId5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29510" y="4509120"/>
                <a:ext cx="3141566" cy="373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charset="0"/>
                            </a:rPr>
                            <m:t>𝜋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𝐵</m:t>
                          </m:r>
                        </m:sub>
                        <m:sup>
                          <m:r>
                            <a:rPr lang="en-US" i="1">
                              <a:latin typeface="Cambria Math" charset="0"/>
                            </a:rPr>
                            <m:t>𝐸</m:t>
                          </m:r>
                        </m:sup>
                      </m:sSubSup>
                      <m:r>
                        <a:rPr lang="en-US" i="0">
                          <a:latin typeface="Cambria Math" charset="0"/>
                        </a:rPr>
                        <m:t>=10+0.01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i="0">
                          <a:latin typeface="Cambria Math" charset="0"/>
                        </a:rPr>
                        <m:t>+0.001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510" y="4509120"/>
                <a:ext cx="3141566" cy="373307"/>
              </a:xfrm>
              <a:prstGeom prst="rect">
                <a:avLst/>
              </a:prstGeom>
              <a:blipFill rotWithShape="0">
                <a:blip r:embed="rId6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860032" y="4509119"/>
                <a:ext cx="3143296" cy="373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charset="0"/>
                            </a:rPr>
                            <m:t>𝜋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𝐵</m:t>
                          </m:r>
                        </m:sub>
                        <m:sup>
                          <m:r>
                            <a:rPr lang="en-US" i="1">
                              <a:latin typeface="Cambria Math" charset="0"/>
                            </a:rPr>
                            <m:t>𝑅</m:t>
                          </m:r>
                        </m:sup>
                      </m:sSubSup>
                      <m:r>
                        <a:rPr lang="en-US" i="0">
                          <a:latin typeface="Cambria Math" charset="0"/>
                        </a:rPr>
                        <m:t>=1+0.001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i="0">
                          <a:latin typeface="Cambria Math" charset="0"/>
                        </a:rPr>
                        <m:t>+0.001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4509119"/>
                <a:ext cx="3143296" cy="373307"/>
              </a:xfrm>
              <a:prstGeom prst="rect">
                <a:avLst/>
              </a:prstGeom>
              <a:blipFill rotWithShape="0">
                <a:blip r:embed="rId7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860032" y="5060287"/>
                <a:ext cx="3086101" cy="3767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charset="0"/>
                            </a:rPr>
                            <m:t>𝜋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𝑆</m:t>
                          </m:r>
                        </m:sub>
                        <m:sup>
                          <m:r>
                            <a:rPr lang="en-US" i="1">
                              <a:latin typeface="Cambria Math" charset="0"/>
                            </a:rPr>
                            <m:t>𝑅</m:t>
                          </m:r>
                        </m:sup>
                      </m:sSubSup>
                      <m:r>
                        <a:rPr lang="en-US" i="0">
                          <a:latin typeface="Cambria Math" charset="0"/>
                        </a:rPr>
                        <m:t>=5+0.019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𝑆</m:t>
                          </m:r>
                        </m:sub>
                      </m:sSub>
                      <m:r>
                        <a:rPr lang="en-US" i="0">
                          <a:latin typeface="Cambria Math" charset="0"/>
                        </a:rPr>
                        <m:t>+0.001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5060287"/>
                <a:ext cx="3086101" cy="376706"/>
              </a:xfrm>
              <a:prstGeom prst="rect">
                <a:avLst/>
              </a:prstGeom>
              <a:blipFill rotWithShape="0">
                <a:blip r:embed="rId8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840703" y="5829964"/>
                <a:ext cx="312021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𝑀𝑖𝑛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𝐵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charset="0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0">
                              <a:latin typeface="Cambria Math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𝑆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charset="0"/>
                                    </a:rPr>
                                    <m:t>𝑆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charset="0"/>
                                    </a:rPr>
                                    <m:t>𝑆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703" y="5829964"/>
                <a:ext cx="3120213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584295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 algn="l"/>
            <a:r>
              <a:rPr lang="en-US" sz="3200" dirty="0"/>
              <a:t>Allocation of transmission capacity between energy and reserve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5CAF0-26EE-7A4D-BCB6-A6460FA33153}" type="slidenum">
              <a:rPr lang="en-US" smtClean="0"/>
              <a:pPr/>
              <a:t>89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28208" y="1352436"/>
                <a:ext cx="312021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charset="0"/>
                        </a:rPr>
                        <m:t>𝑀𝑖𝑛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𝐵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charset="0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0">
                              <a:latin typeface="Cambria Math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𝑆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charset="0"/>
                                    </a:rPr>
                                    <m:t>𝑆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charset="0"/>
                                    </a:rPr>
                                    <m:t>𝑆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08" y="1352436"/>
                <a:ext cx="3120213" cy="369332"/>
              </a:xfrm>
              <a:prstGeom prst="rect">
                <a:avLst/>
              </a:prstGeom>
              <a:blipFill rotWithShape="0">
                <a:blip r:embed="rId2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28208" y="2830280"/>
                <a:ext cx="6534472" cy="610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charset="0"/>
                            </a:rPr>
                            <m:t>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latin typeface="Cambria Math" charset="0"/>
                            </a:rPr>
                            <m:t>S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charset="0"/>
                                </a:rPr>
                                <m:t>P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charset="0"/>
                                </a:rPr>
                                <m:t>S</m:t>
                              </m:r>
                            </m:sub>
                          </m:sSub>
                          <m:r>
                            <a:rPr lang="en-US" i="0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charset="0"/>
                                </a:rPr>
                                <m:t>R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charset="0"/>
                                </a:rPr>
                                <m:t>S</m:t>
                              </m:r>
                            </m:sub>
                          </m:sSub>
                        </m:e>
                      </m:d>
                      <m:r>
                        <a:rPr lang="en-US" i="0">
                          <a:latin typeface="Cambria Math" charset="0"/>
                        </a:rPr>
                        <m:t>=13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latin typeface="Cambria Math" charset="0"/>
                            </a:rPr>
                            <m:t>S</m:t>
                          </m:r>
                        </m:sub>
                      </m:sSub>
                      <m:r>
                        <a:rPr lang="en-US" i="0">
                          <a:latin typeface="Cambria Math" charset="0"/>
                        </a:rPr>
                        <m:t> 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charset="0"/>
                            </a:rPr>
                            <m:t>0.02</m:t>
                          </m:r>
                        </m:num>
                        <m:den>
                          <m:r>
                            <a:rPr lang="en-US" i="0">
                              <a:latin typeface="Cambria Math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charset="0"/>
                                </a:rPr>
                                <m:t>P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charset="0"/>
                                </a:rPr>
                                <m:t>S</m:t>
                              </m:r>
                            </m:sub>
                          </m:sSub>
                        </m:e>
                        <m:sup>
                          <m:r>
                            <a:rPr lang="en-US" i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latin typeface="Cambria Math" charset="0"/>
                        </a:rPr>
                        <m:t> +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0">
                              <a:latin typeface="Cambria Math" charset="0"/>
                            </a:rPr>
                            <m:t>5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charset="0"/>
                            </a:rPr>
                            <m:t>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latin typeface="Cambria Math" charset="0"/>
                            </a:rPr>
                            <m:t>S</m:t>
                          </m:r>
                        </m:sub>
                      </m:sSub>
                      <m:r>
                        <a:rPr lang="en-US" i="0">
                          <a:latin typeface="Cambria Math" charset="0"/>
                        </a:rPr>
                        <m:t> 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charset="0"/>
                            </a:rPr>
                            <m:t>0.019</m:t>
                          </m:r>
                        </m:num>
                        <m:den>
                          <m:r>
                            <a:rPr lang="en-US" i="0">
                              <a:latin typeface="Cambria Math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charset="0"/>
                                </a:rPr>
                                <m:t>R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charset="0"/>
                                </a:rPr>
                                <m:t>S</m:t>
                              </m:r>
                            </m:sub>
                          </m:sSub>
                        </m:e>
                        <m:sup>
                          <m:r>
                            <a:rPr lang="en-US" i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latin typeface="Cambria Math" charset="0"/>
                        </a:rPr>
                        <m:t> + 0.001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latin typeface="Cambria Math" charset="0"/>
                            </a:rPr>
                            <m:t>B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charset="0"/>
                            </a:rPr>
                            <m:t>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latin typeface="Cambria Math" charset="0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08" y="2830280"/>
                <a:ext cx="6534472" cy="61093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28208" y="1970556"/>
                <a:ext cx="6894512" cy="610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i="0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r>
                        <a:rPr lang="en-US" i="0">
                          <a:latin typeface="Cambria Math" charset="0"/>
                        </a:rPr>
                        <m:t>=10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i="0">
                          <a:latin typeface="Cambria Math" charset="0"/>
                        </a:rPr>
                        <m:t> 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charset="0"/>
                            </a:rPr>
                            <m:t>0.01</m:t>
                          </m:r>
                        </m:num>
                        <m:den>
                          <m:r>
                            <a:rPr lang="en-US" i="0">
                              <a:latin typeface="Cambria Math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𝐵</m:t>
                              </m:r>
                            </m:sub>
                          </m:sSub>
                        </m:e>
                        <m:sup>
                          <m:r>
                            <a:rPr lang="en-US" i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latin typeface="Cambria Math" charset="0"/>
                        </a:rPr>
                        <m:t> +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i="0">
                          <a:latin typeface="Cambria Math" charset="0"/>
                        </a:rPr>
                        <m:t> 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charset="0"/>
                            </a:rPr>
                            <m:t>0.001</m:t>
                          </m:r>
                        </m:num>
                        <m:den>
                          <m:r>
                            <a:rPr lang="en-US" i="0">
                              <a:latin typeface="Cambria Math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𝐵</m:t>
                              </m:r>
                            </m:sub>
                          </m:sSub>
                        </m:e>
                        <m:sup>
                          <m:r>
                            <a:rPr lang="en-US" i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latin typeface="Cambria Math" charset="0"/>
                        </a:rPr>
                        <m:t> + 0.001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08" y="1970556"/>
                <a:ext cx="6894512" cy="61093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28208" y="3690004"/>
                <a:ext cx="2552237" cy="3845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Yu Mincho" charset="-12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 charset="0"/>
                            <a:ea typeface="Yu Mincho" charset="-128"/>
                            <a:cs typeface="Times New Roman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 charset="0"/>
                            <a:ea typeface="Yu Mincho" charset="-128"/>
                            <a:cs typeface="Times New Roman" charset="0"/>
                          </a:rPr>
                          <m:t>B</m:t>
                        </m:r>
                      </m:sub>
                    </m:sSub>
                    <m:r>
                      <a:rPr lang="en-US" i="1">
                        <a:effectLst/>
                        <a:latin typeface="Cambria Math" charset="0"/>
                        <a:ea typeface="Yu Mincho" charset="-128"/>
                        <a:cs typeface="Times New Roman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Yu Mincho" charset="-128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 charset="0"/>
                            <a:ea typeface="Yu Mincho" charset="-128"/>
                            <a:cs typeface="Times New Roman" charset="0"/>
                          </a:rPr>
                          <m:t>F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 charset="0"/>
                            <a:ea typeface="Yu Mincho" charset="-128"/>
                            <a:cs typeface="Times New Roman" charset="0"/>
                          </a:rPr>
                          <m:t>E</m:t>
                        </m:r>
                      </m:sup>
                    </m:sSup>
                    <m:r>
                      <a:rPr lang="en-US">
                        <a:effectLst/>
                        <a:latin typeface="Cambria Math" charset="0"/>
                        <a:ea typeface="Yu Mincho" charset="-128"/>
                        <a:cs typeface="Times New Roman" charset="0"/>
                      </a:rPr>
                      <m:t>=500</m:t>
                    </m:r>
                  </m:oMath>
                </a14:m>
                <a:r>
                  <a:rPr lang="en-US" dirty="0">
                    <a:effectLst/>
                    <a:latin typeface="Cambria Math" charset="0"/>
                    <a:ea typeface="Yu Mincho" charset="-128"/>
                    <a:cs typeface="Times New Roman" charset="0"/>
                  </a:rPr>
                  <a:t>   	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Yu Mincho" charset="-128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 charset="0"/>
                            <a:ea typeface="Yu Mincho" charset="-128"/>
                            <a:cs typeface="Times New Roman" charset="0"/>
                          </a:rPr>
                          <m:t>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 charset="0"/>
                            <a:ea typeface="Yu Mincho" charset="-128"/>
                            <a:cs typeface="Times New Roman" charset="0"/>
                          </a:rPr>
                          <m:t>B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 charset="0"/>
                            <a:ea typeface="Yu Mincho" charset="-128"/>
                            <a:cs typeface="Times New Roman" charset="0"/>
                          </a:rPr>
                          <m:t>E</m:t>
                        </m:r>
                      </m:sup>
                    </m:sSubSup>
                    <m:r>
                      <a:rPr lang="en-US">
                        <a:effectLst/>
                        <a:latin typeface="Cambria Math" charset="0"/>
                        <a:ea typeface="Yu Mincho" charset="-128"/>
                        <a:cs typeface="Times New Roman" charset="0"/>
                      </a:rPr>
                      <m:t>)</m:t>
                    </m:r>
                  </m:oMath>
                </a14:m>
                <a:r>
                  <a:rPr lang="en-US" dirty="0">
                    <a:effectLst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08" y="3690004"/>
                <a:ext cx="2552237" cy="384592"/>
              </a:xfrm>
              <a:prstGeom prst="rect">
                <a:avLst/>
              </a:prstGeom>
              <a:blipFill rotWithShape="0">
                <a:blip r:embed="rId5"/>
                <a:stretch>
                  <a:fillRect t="-4762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28208" y="4323384"/>
                <a:ext cx="3467552" cy="3881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Yu Mincho" charset="-12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 charset="0"/>
                            <a:ea typeface="Yu Mincho" charset="-128"/>
                            <a:cs typeface="Times New Roman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 charset="0"/>
                            <a:ea typeface="Yu Mincho" charset="-128"/>
                            <a:cs typeface="Times New Roman" charset="0"/>
                          </a:rPr>
                          <m:t>S</m:t>
                        </m:r>
                      </m:sub>
                    </m:sSub>
                    <m:r>
                      <a:rPr lang="en-US">
                        <a:effectLst/>
                        <a:latin typeface="Cambria Math" charset="0"/>
                        <a:ea typeface="Yu Mincho" charset="-128"/>
                        <a:cs typeface="Times New Roman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Yu Mincho" charset="-128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 charset="0"/>
                            <a:ea typeface="Yu Mincho" charset="-128"/>
                            <a:cs typeface="Times New Roman" charset="0"/>
                          </a:rPr>
                          <m:t>F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 charset="0"/>
                            <a:ea typeface="Yu Mincho" charset="-128"/>
                            <a:cs typeface="Times New Roman" charset="0"/>
                          </a:rPr>
                          <m:t>E</m:t>
                        </m:r>
                      </m:sup>
                    </m:sSup>
                    <m:r>
                      <a:rPr lang="en-US">
                        <a:effectLst/>
                        <a:latin typeface="Cambria Math" charset="0"/>
                        <a:ea typeface="Yu Mincho" charset="-128"/>
                        <a:cs typeface="Times New Roman" charset="0"/>
                      </a:rPr>
                      <m:t>=2500</m:t>
                    </m:r>
                    <m:r>
                      <a:rPr lang="en-US" i="1">
                        <a:effectLst/>
                        <a:latin typeface="Cambria Math" charset="0"/>
                        <a:ea typeface="Yu Mincho" charset="-128"/>
                        <a:cs typeface="Times New Roman" charset="0"/>
                      </a:rPr>
                      <m:t>−</m:t>
                    </m:r>
                    <m:r>
                      <a:rPr lang="en-US">
                        <a:effectLst/>
                        <a:latin typeface="Cambria Math" charset="0"/>
                        <a:ea typeface="Yu Mincho" charset="-128"/>
                        <a:cs typeface="Times New Roman" charset="0"/>
                      </a:rPr>
                      <m:t>1000</m:t>
                    </m:r>
                  </m:oMath>
                </a14:m>
                <a:r>
                  <a:rPr lang="en-US" dirty="0">
                    <a:effectLst/>
                    <a:latin typeface="Cambria Math" charset="0"/>
                    <a:ea typeface="Yu Mincho" charset="-128"/>
                    <a:cs typeface="Times New Roman" charset="0"/>
                  </a:rPr>
                  <a:t>   	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Yu Mincho" charset="-128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 charset="0"/>
                            <a:ea typeface="Yu Mincho" charset="-128"/>
                            <a:cs typeface="Times New Roman" charset="0"/>
                          </a:rPr>
                          <m:t>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 charset="0"/>
                            <a:ea typeface="Yu Mincho" charset="-128"/>
                            <a:cs typeface="Times New Roman" charset="0"/>
                          </a:rPr>
                          <m:t>S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 charset="0"/>
                            <a:ea typeface="Yu Mincho" charset="-128"/>
                            <a:cs typeface="Times New Roman" charset="0"/>
                          </a:rPr>
                          <m:t>E</m:t>
                        </m:r>
                      </m:sup>
                    </m:sSubSup>
                    <m:r>
                      <a:rPr lang="en-US">
                        <a:effectLst/>
                        <a:latin typeface="Cambria Math" charset="0"/>
                        <a:ea typeface="Yu Mincho" charset="-128"/>
                        <a:cs typeface="Times New Roman" charset="0"/>
                      </a:rPr>
                      <m:t>)</m:t>
                    </m:r>
                  </m:oMath>
                </a14:m>
                <a:r>
                  <a:rPr lang="en-US" dirty="0">
                    <a:effectLst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08" y="4323384"/>
                <a:ext cx="3467552" cy="388120"/>
              </a:xfrm>
              <a:prstGeom prst="rect">
                <a:avLst/>
              </a:prstGeom>
              <a:blipFill rotWithShape="0">
                <a:blip r:embed="rId6"/>
                <a:stretch>
                  <a:fillRect t="-4688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28208" y="4960292"/>
                <a:ext cx="2552237" cy="3845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Yu Mincho" charset="-12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 charset="0"/>
                            <a:ea typeface="Yu Mincho" charset="-128"/>
                            <a:cs typeface="Times New Roman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 charset="0"/>
                            <a:ea typeface="Yu Mincho" charset="-128"/>
                            <a:cs typeface="Times New Roman" charset="0"/>
                          </a:rPr>
                          <m:t>B</m:t>
                        </m:r>
                      </m:sub>
                    </m:sSub>
                    <m:r>
                      <a:rPr lang="en-US" i="1">
                        <a:effectLst/>
                        <a:latin typeface="Cambria Math" charset="0"/>
                        <a:ea typeface="Yu Mincho" charset="-128"/>
                        <a:cs typeface="Times New Roman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Yu Mincho" charset="-128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 charset="0"/>
                            <a:ea typeface="Yu Mincho" charset="-128"/>
                            <a:cs typeface="Times New Roman" charset="0"/>
                          </a:rPr>
                          <m:t>F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 charset="0"/>
                            <a:ea typeface="Yu Mincho" charset="-128"/>
                            <a:cs typeface="Times New Roman" charset="0"/>
                          </a:rPr>
                          <m:t>R</m:t>
                        </m:r>
                      </m:sup>
                    </m:sSup>
                    <m:r>
                      <a:rPr lang="en-US">
                        <a:effectLst/>
                        <a:latin typeface="Cambria Math" charset="0"/>
                        <a:ea typeface="Yu Mincho" charset="-128"/>
                        <a:cs typeface="Times New Roman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Yu Mincho" charset="-128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 charset="0"/>
                            <a:ea typeface="Yu Mincho" charset="-128"/>
                            <a:cs typeface="Times New Roman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 charset="0"/>
                            <a:ea typeface="Yu Mincho" charset="-128"/>
                            <a:cs typeface="Times New Roman" charset="0"/>
                          </a:rPr>
                          <m:t>B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 charset="0"/>
                            <a:ea typeface="Yu Mincho" charset="-128"/>
                            <a:cs typeface="Times New Roman" charset="0"/>
                          </a:rPr>
                          <m:t>R</m:t>
                        </m:r>
                      </m:sup>
                    </m:sSubSup>
                  </m:oMath>
                </a14:m>
                <a:r>
                  <a:rPr lang="en-US" dirty="0">
                    <a:effectLst/>
                    <a:latin typeface="Cambria Math" charset="0"/>
                    <a:ea typeface="Yu Mincho" charset="-128"/>
                    <a:cs typeface="Times New Roman" charset="0"/>
                  </a:rPr>
                  <a:t>   	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Yu Mincho" charset="-128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 charset="0"/>
                            <a:ea typeface="Yu Mincho" charset="-128"/>
                            <a:cs typeface="Times New Roman" charset="0"/>
                          </a:rPr>
                          <m:t>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 charset="0"/>
                            <a:ea typeface="Yu Mincho" charset="-128"/>
                            <a:cs typeface="Times New Roman" charset="0"/>
                          </a:rPr>
                          <m:t>B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 charset="0"/>
                            <a:ea typeface="Yu Mincho" charset="-128"/>
                            <a:cs typeface="Times New Roman" charset="0"/>
                          </a:rPr>
                          <m:t>R</m:t>
                        </m:r>
                      </m:sup>
                    </m:sSubSup>
                    <m:r>
                      <a:rPr lang="en-US">
                        <a:effectLst/>
                        <a:latin typeface="Cambria Math" charset="0"/>
                        <a:ea typeface="Yu Mincho" charset="-128"/>
                        <a:cs typeface="Times New Roman" charset="0"/>
                      </a:rPr>
                      <m:t>)</m:t>
                    </m:r>
                  </m:oMath>
                </a14:m>
                <a:r>
                  <a:rPr lang="en-US" dirty="0">
                    <a:effectLst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08" y="4960292"/>
                <a:ext cx="2552237" cy="384592"/>
              </a:xfrm>
              <a:prstGeom prst="rect">
                <a:avLst/>
              </a:prstGeom>
              <a:blipFill rotWithShape="0">
                <a:blip r:embed="rId7"/>
                <a:stretch>
                  <a:fillRect t="-6349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28208" y="5593672"/>
                <a:ext cx="2552237" cy="3881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Yu Mincho" charset="-12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 charset="0"/>
                            <a:ea typeface="Yu Mincho" charset="-128"/>
                            <a:cs typeface="Times New Roman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 charset="0"/>
                            <a:ea typeface="Yu Mincho" charset="-128"/>
                            <a:cs typeface="Times New Roman" charset="0"/>
                          </a:rPr>
                          <m:t>S</m:t>
                        </m:r>
                      </m:sub>
                    </m:sSub>
                    <m:r>
                      <a:rPr lang="en-US">
                        <a:effectLst/>
                        <a:latin typeface="Cambria Math" charset="0"/>
                        <a:ea typeface="Yu Mincho" charset="-128"/>
                        <a:cs typeface="Times New Roman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Yu Mincho" charset="-128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 charset="0"/>
                            <a:ea typeface="Yu Mincho" charset="-128"/>
                            <a:cs typeface="Times New Roman" charset="0"/>
                          </a:rPr>
                          <m:t>F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 charset="0"/>
                            <a:ea typeface="Yu Mincho" charset="-128"/>
                            <a:cs typeface="Times New Roman" charset="0"/>
                          </a:rPr>
                          <m:t>R</m:t>
                        </m:r>
                      </m:sup>
                    </m:sSup>
                    <m:r>
                      <a:rPr lang="en-US">
                        <a:effectLst/>
                        <a:latin typeface="Cambria Math" charset="0"/>
                        <a:ea typeface="Yu Mincho" charset="-128"/>
                        <a:cs typeface="Times New Roman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Yu Mincho" charset="-128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 charset="0"/>
                            <a:ea typeface="Yu Mincho" charset="-128"/>
                            <a:cs typeface="Times New Roman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 charset="0"/>
                            <a:ea typeface="Yu Mincho" charset="-128"/>
                            <a:cs typeface="Times New Roman" charset="0"/>
                          </a:rPr>
                          <m:t>S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 charset="0"/>
                            <a:ea typeface="Yu Mincho" charset="-128"/>
                            <a:cs typeface="Times New Roman" charset="0"/>
                          </a:rPr>
                          <m:t>R</m:t>
                        </m:r>
                      </m:sup>
                    </m:sSubSup>
                  </m:oMath>
                </a14:m>
                <a:r>
                  <a:rPr lang="en-US" dirty="0">
                    <a:effectLst/>
                    <a:latin typeface="Cambria Math" charset="0"/>
                    <a:ea typeface="Yu Mincho" charset="-128"/>
                    <a:cs typeface="Times New Roman" charset="0"/>
                  </a:rPr>
                  <a:t>   	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Yu Mincho" charset="-128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 charset="0"/>
                            <a:ea typeface="Yu Mincho" charset="-128"/>
                            <a:cs typeface="Times New Roman" charset="0"/>
                          </a:rPr>
                          <m:t>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 charset="0"/>
                            <a:ea typeface="Yu Mincho" charset="-128"/>
                            <a:cs typeface="Times New Roman" charset="0"/>
                          </a:rPr>
                          <m:t>S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 charset="0"/>
                            <a:ea typeface="Yu Mincho" charset="-128"/>
                            <a:cs typeface="Times New Roman" charset="0"/>
                          </a:rPr>
                          <m:t>R</m:t>
                        </m:r>
                      </m:sup>
                    </m:sSubSup>
                    <m:r>
                      <a:rPr lang="en-US">
                        <a:effectLst/>
                        <a:latin typeface="Cambria Math" charset="0"/>
                        <a:ea typeface="Yu Mincho" charset="-128"/>
                        <a:cs typeface="Times New Roman" charset="0"/>
                      </a:rPr>
                      <m:t>)</m:t>
                    </m:r>
                  </m:oMath>
                </a14:m>
                <a:r>
                  <a:rPr lang="en-US" dirty="0">
                    <a:effectLst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08" y="5593672"/>
                <a:ext cx="2552237" cy="388120"/>
              </a:xfrm>
              <a:prstGeom prst="rect">
                <a:avLst/>
              </a:prstGeom>
              <a:blipFill rotWithShape="0">
                <a:blip r:embed="rId8"/>
                <a:stretch>
                  <a:fillRect t="-6349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28208" y="6230581"/>
                <a:ext cx="2597121" cy="374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Yu Mincho" charset="-128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Yu Mincho" charset="-128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effectLst/>
                                <a:latin typeface="Cambria Math" charset="0"/>
                                <a:ea typeface="Yu Mincho" charset="-128"/>
                                <a:cs typeface="Times New Roman" charset="0"/>
                              </a:rPr>
                              <m:t>F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>
                                <a:effectLst/>
                                <a:latin typeface="Cambria Math" charset="0"/>
                                <a:ea typeface="Yu Mincho" charset="-128"/>
                                <a:cs typeface="Times New Roman" charset="0"/>
                              </a:rPr>
                              <m:t>E</m:t>
                            </m:r>
                          </m:sup>
                        </m:sSup>
                        <m:r>
                          <a:rPr lang="en-US">
                            <a:effectLst/>
                            <a:latin typeface="Cambria Math" charset="0"/>
                            <a:ea typeface="Yu Mincho" charset="-128"/>
                            <a:cs typeface="Times New Roman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 charset="0"/>
                            <a:ea typeface="Yu Mincho" charset="-128"/>
                            <a:cs typeface="Times New Roman" charset="0"/>
                          </a:rPr>
                          <m:t>F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 charset="0"/>
                            <a:ea typeface="Yu Mincho" charset="-128"/>
                            <a:cs typeface="Times New Roman" charset="0"/>
                          </a:rPr>
                          <m:t>R</m:t>
                        </m:r>
                      </m:sup>
                    </m:sSup>
                    <m:r>
                      <a:rPr lang="en-US">
                        <a:effectLst/>
                        <a:latin typeface="Cambria Math" charset="0"/>
                        <a:ea typeface="Yu Mincho" charset="-128"/>
                        <a:cs typeface="Times New Roman" charset="0"/>
                      </a:rPr>
                      <m:t>≤800</m:t>
                    </m:r>
                  </m:oMath>
                </a14:m>
                <a:r>
                  <a:rPr lang="en-US" dirty="0">
                    <a:effectLst/>
                    <a:latin typeface="Cambria Math" charset="0"/>
                    <a:ea typeface="Yu Mincho" charset="-128"/>
                    <a:cs typeface="Times New Roman" charset="0"/>
                  </a:rPr>
                  <a:t>  	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Yu Mincho" charset="-128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 charset="0"/>
                            <a:ea typeface="Yu Mincho" charset="-128"/>
                            <a:cs typeface="Times New Roman" charset="0"/>
                          </a:rPr>
                          <m:t>π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 charset="0"/>
                            <a:ea typeface="Yu Mincho" charset="-128"/>
                            <a:cs typeface="Times New Roman" charset="0"/>
                          </a:rPr>
                          <m:t>T</m:t>
                        </m:r>
                      </m:sup>
                    </m:sSup>
                    <m:r>
                      <a:rPr lang="en-US">
                        <a:effectLst/>
                        <a:latin typeface="Cambria Math" charset="0"/>
                        <a:ea typeface="Yu Mincho" charset="-128"/>
                        <a:cs typeface="Times New Roman" charset="0"/>
                      </a:rPr>
                      <m:t>)</m:t>
                    </m:r>
                  </m:oMath>
                </a14:m>
                <a:r>
                  <a:rPr lang="en-US" dirty="0">
                    <a:effectLst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08" y="6230581"/>
                <a:ext cx="2597121" cy="374270"/>
              </a:xfrm>
              <a:prstGeom prst="rect">
                <a:avLst/>
              </a:prstGeom>
              <a:blipFill rotWithShape="0">
                <a:blip r:embed="rId9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996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Preventive actions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524000"/>
            <a:ext cx="8229600" cy="4713312"/>
          </a:xfrm>
        </p:spPr>
        <p:txBody>
          <a:bodyPr/>
          <a:lstStyle/>
          <a:p>
            <a:r>
              <a:rPr lang="en-GB" dirty="0"/>
              <a:t>Put the system in a state such that it will remain stable if a contingency does occur</a:t>
            </a:r>
          </a:p>
          <a:p>
            <a:r>
              <a:rPr lang="en-GB" dirty="0"/>
              <a:t>Operate the system at less than full capacity</a:t>
            </a:r>
          </a:p>
          <a:p>
            <a:r>
              <a:rPr lang="en-GB" dirty="0"/>
              <a:t>Examples:</a:t>
            </a:r>
          </a:p>
          <a:p>
            <a:pPr lvl="1"/>
            <a:r>
              <a:rPr lang="en-GB" dirty="0"/>
              <a:t>Limit the commercial transactions that are allowed in bilateral markets</a:t>
            </a:r>
          </a:p>
          <a:p>
            <a:pPr lvl="1"/>
            <a:r>
              <a:rPr lang="en-GB" dirty="0"/>
              <a:t>Market clearing based on OPF in centralized markets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0BA23F-F78A-B44E-AFB4-99A76B73B6E7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 algn="l"/>
            <a:r>
              <a:rPr lang="en-US" sz="3200" dirty="0"/>
              <a:t>Allocation of transmission capacity between energy and reserve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5CAF0-26EE-7A4D-BCB6-A6460FA33153}" type="slidenum">
              <a:rPr lang="en-US" smtClean="0"/>
              <a:pPr/>
              <a:t>90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7257248"/>
              </p:ext>
            </p:extLst>
          </p:nvPr>
        </p:nvGraphicFramePr>
        <p:xfrm>
          <a:off x="-468560" y="1412776"/>
          <a:ext cx="9554383" cy="3698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23" r:id="rId3" imgW="5473700" imgH="2108200" progId="Visio.Drawing.11">
                  <p:embed/>
                </p:oleObj>
              </mc:Choice>
              <mc:Fallback>
                <p:oleObj r:id="rId3" imgW="5473700" imgH="210820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68560" y="1412776"/>
                        <a:ext cx="9554383" cy="36984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1403648" y="4904334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latin typeface="Calibri" charset="0"/>
                <a:ea typeface="Calibri" charset="0"/>
                <a:cs typeface="Times New Roman" charset="0"/>
              </a:rPr>
              <a:t>Optimal operation of the Borduria-Syldavia system when no transmission capacity is allocated to the sharing of reserve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782455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 algn="l"/>
            <a:r>
              <a:rPr lang="en-US" sz="3200" dirty="0"/>
              <a:t>Allocation of transmission capacity between energy and reserve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5CAF0-26EE-7A4D-BCB6-A6460FA33153}" type="slidenum">
              <a:rPr lang="en-US" smtClean="0"/>
              <a:pPr/>
              <a:t>91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2553831"/>
              </p:ext>
            </p:extLst>
          </p:nvPr>
        </p:nvGraphicFramePr>
        <p:xfrm>
          <a:off x="107504" y="1772816"/>
          <a:ext cx="8184910" cy="3168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048" r:id="rId3" imgW="5473700" imgH="2108200" progId="Visio.Drawing.11">
                  <p:embed/>
                </p:oleObj>
              </mc:Choice>
              <mc:Fallback>
                <p:oleObj r:id="rId3" imgW="5473700" imgH="210820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772816"/>
                        <a:ext cx="8184910" cy="31683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11560" y="4941168"/>
            <a:ext cx="814838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Optimal operation of the Borduria-Syldavia system when the transmission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capacity is optimally allocated between the transfer or energy and the sharing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of reserve.</a:t>
            </a:r>
          </a:p>
        </p:txBody>
      </p:sp>
    </p:spTree>
    <p:extLst>
      <p:ext uri="{BB962C8B-B14F-4D97-AF65-F5344CB8AC3E}">
        <p14:creationId xmlns:p14="http://schemas.microsoft.com/office/powerpoint/2010/main" val="58568087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 algn="l"/>
            <a:r>
              <a:rPr lang="en-US" sz="3200" dirty="0"/>
              <a:t>Allocation of transmission capacity between energy and reserve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5CAF0-26EE-7A4D-BCB6-A6460FA33153}" type="slidenum">
              <a:rPr lang="en-US" smtClean="0"/>
              <a:pPr/>
              <a:t>92</a:t>
            </a:fld>
            <a:endParaRPr lang="en-US"/>
          </a:p>
        </p:txBody>
      </p:sp>
      <p:graphicFrame>
        <p:nvGraphicFramePr>
          <p:cNvPr id="8" name="Gráfico 2"/>
          <p:cNvGraphicFramePr/>
          <p:nvPr>
            <p:extLst>
              <p:ext uri="{D42A27DB-BD31-4B8C-83A1-F6EECF244321}">
                <p14:modId xmlns:p14="http://schemas.microsoft.com/office/powerpoint/2010/main" val="54573148"/>
              </p:ext>
            </p:extLst>
          </p:nvPr>
        </p:nvGraphicFramePr>
        <p:xfrm>
          <a:off x="323528" y="1916832"/>
          <a:ext cx="8496944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554325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 algn="l"/>
            <a:r>
              <a:rPr lang="en-US" sz="3200" dirty="0"/>
              <a:t>Allocation of transmission capacity between energy and reserve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5CAF0-26EE-7A4D-BCB6-A6460FA33153}" type="slidenum">
              <a:rPr lang="en-US" smtClean="0"/>
              <a:pPr/>
              <a:t>93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259632" y="2260517"/>
                <a:ext cx="6400800" cy="31981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600"/>
                  </a:spcAft>
                  <a:tabLst>
                    <a:tab pos="5257800" algn="r"/>
                  </a:tabLs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  <a:ea typeface="Times" charset="0"/>
                          </a:rPr>
                        </m:ctrlPr>
                      </m:sSubSupPr>
                      <m:e>
                        <m:r>
                          <a:rPr lang="en-US" sz="2000" i="1">
                            <a:effectLst/>
                            <a:latin typeface="Cambria Math" charset="0"/>
                            <a:ea typeface="Times" charset="0"/>
                          </a:rPr>
                          <m:t>𝜋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charset="0"/>
                            <a:ea typeface="Times" charset="0"/>
                          </a:rPr>
                          <m:t>𝐵</m:t>
                        </m:r>
                      </m:sub>
                      <m:sup>
                        <m:r>
                          <a:rPr lang="en-US" sz="2000" i="1">
                            <a:effectLst/>
                            <a:latin typeface="Cambria Math" charset="0"/>
                            <a:ea typeface="Times" charset="0"/>
                          </a:rPr>
                          <m:t>𝐸</m:t>
                        </m:r>
                      </m:sup>
                    </m:sSubSup>
                    <m:r>
                      <a:rPr lang="en-US" sz="2000" i="1">
                        <a:effectLst/>
                        <a:latin typeface="Cambria Math" charset="0"/>
                        <a:ea typeface="Times" charset="0"/>
                      </a:rPr>
                      <m:t>=10+0.01</m:t>
                    </m:r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charset="0"/>
                            <a:ea typeface="Times" charset="0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charset="0"/>
                            <a:ea typeface="Times" charset="0"/>
                          </a:rPr>
                          <m:t>𝐵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charset="0"/>
                        <a:ea typeface="Times" charset="0"/>
                      </a:rPr>
                      <m:t>+0.001</m:t>
                    </m:r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charset="0"/>
                            <a:ea typeface="Times" charset="0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charset="0"/>
                            <a:ea typeface="Times" charset="0"/>
                          </a:rPr>
                          <m:t>𝐵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charset="0"/>
                        <a:ea typeface="Times" charset="0"/>
                      </a:rPr>
                      <m:t>=22.1 $/</m:t>
                    </m:r>
                    <m:r>
                      <m:rPr>
                        <m:sty m:val="p"/>
                      </m:rPr>
                      <a:rPr lang="en-US" sz="2000">
                        <a:effectLst/>
                        <a:latin typeface="Cambria Math" charset="0"/>
                        <a:ea typeface="Times" charset="0"/>
                      </a:rPr>
                      <m:t>MWh</m:t>
                    </m:r>
                  </m:oMath>
                </a14:m>
                <a:r>
                  <a:rPr lang="en-US" sz="2000" dirty="0">
                    <a:effectLst/>
                    <a:latin typeface="Times New Roman" charset="0"/>
                    <a:ea typeface="Yu Mincho" charset="-128"/>
                  </a:rPr>
                  <a:t>	</a:t>
                </a:r>
                <a:endParaRPr lang="en-US" sz="2000" dirty="0">
                  <a:effectLst/>
                  <a:latin typeface="Times New Roman" charset="0"/>
                  <a:ea typeface="Times" charset="0"/>
                </a:endParaRPr>
              </a:p>
              <a:p>
                <a:pPr marL="0" marR="0" algn="just">
                  <a:spcBef>
                    <a:spcPts val="0"/>
                  </a:spcBef>
                  <a:spcAft>
                    <a:spcPts val="600"/>
                  </a:spcAft>
                  <a:tabLst>
                    <a:tab pos="5257800" algn="r"/>
                  </a:tabLs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Yu Mincho" charset="-128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000">
                            <a:effectLst/>
                            <a:latin typeface="Cambria Math" charset="0"/>
                            <a:ea typeface="Yu Mincho" charset="-128"/>
                          </a:rPr>
                          <m:t>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effectLst/>
                            <a:latin typeface="Cambria Math" charset="0"/>
                            <a:ea typeface="Yu Mincho" charset="-128"/>
                          </a:rPr>
                          <m:t>S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000">
                            <a:effectLst/>
                            <a:latin typeface="Cambria Math" charset="0"/>
                            <a:ea typeface="Yu Mincho" charset="-128"/>
                          </a:rPr>
                          <m:t>E</m:t>
                        </m:r>
                      </m:sup>
                    </m:sSubSup>
                    <m:r>
                      <a:rPr lang="en-US" sz="2000">
                        <a:effectLst/>
                        <a:latin typeface="Cambria Math" charset="0"/>
                        <a:ea typeface="Yu Mincho" charset="-128"/>
                      </a:rPr>
                      <m:t>=13+0.02</m:t>
                    </m:r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Yu Mincho" charset="-12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effectLst/>
                            <a:latin typeface="Cambria Math" charset="0"/>
                            <a:ea typeface="Yu Mincho" charset="-128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effectLst/>
                            <a:latin typeface="Cambria Math" charset="0"/>
                            <a:ea typeface="Yu Mincho" charset="-128"/>
                          </a:rPr>
                          <m:t>S</m:t>
                        </m:r>
                      </m:sub>
                    </m:sSub>
                    <m:r>
                      <a:rPr lang="en-US" sz="2000">
                        <a:effectLst/>
                        <a:latin typeface="Cambria Math" charset="0"/>
                        <a:ea typeface="Yu Mincho" charset="-128"/>
                      </a:rPr>
                      <m:t>+0.001</m:t>
                    </m:r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Yu Mincho" charset="-12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effectLst/>
                            <a:latin typeface="Cambria Math" charset="0"/>
                            <a:ea typeface="Yu Mincho" charset="-128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effectLst/>
                            <a:latin typeface="Cambria Math" charset="0"/>
                            <a:ea typeface="Yu Mincho" charset="-128"/>
                          </a:rPr>
                          <m:t>S</m:t>
                        </m:r>
                      </m:sub>
                    </m:sSub>
                    <m:r>
                      <a:rPr lang="en-US" sz="2000">
                        <a:effectLst/>
                        <a:latin typeface="Cambria Math" charset="0"/>
                        <a:ea typeface="Yu Mincho" charset="-128"/>
                      </a:rPr>
                      <m:t>=29.3 $/</m:t>
                    </m:r>
                    <m:r>
                      <m:rPr>
                        <m:sty m:val="p"/>
                      </m:rPr>
                      <a:rPr lang="en-US" sz="2000">
                        <a:effectLst/>
                        <a:latin typeface="Cambria Math" charset="0"/>
                        <a:ea typeface="Yu Mincho" charset="-128"/>
                      </a:rPr>
                      <m:t>MWh</m:t>
                    </m:r>
                  </m:oMath>
                </a14:m>
                <a:r>
                  <a:rPr lang="en-US" sz="2000" dirty="0">
                    <a:effectLst/>
                    <a:latin typeface="Times New Roman" charset="0"/>
                    <a:ea typeface="Yu Mincho" charset="-128"/>
                  </a:rPr>
                  <a:t>	</a:t>
                </a:r>
                <a:endParaRPr lang="en-US" sz="2000" dirty="0">
                  <a:effectLst/>
                  <a:latin typeface="Times New Roman" charset="0"/>
                  <a:ea typeface="Times" charset="0"/>
                </a:endParaRPr>
              </a:p>
              <a:p>
                <a:pPr marL="0" marR="0" algn="just">
                  <a:spcBef>
                    <a:spcPts val="0"/>
                  </a:spcBef>
                  <a:spcAft>
                    <a:spcPts val="600"/>
                  </a:spcAft>
                  <a:tabLst>
                    <a:tab pos="5257800" algn="r"/>
                  </a:tabLst>
                </a:pPr>
                <a:endParaRPr lang="en-US" sz="2000" i="1" dirty="0">
                  <a:effectLst/>
                  <a:latin typeface="Cambria Math" charset="0"/>
                  <a:ea typeface="Yu Mincho" charset="-128"/>
                </a:endParaRPr>
              </a:p>
              <a:p>
                <a:pPr marL="0" marR="0" algn="just">
                  <a:spcBef>
                    <a:spcPts val="0"/>
                  </a:spcBef>
                  <a:spcAft>
                    <a:spcPts val="600"/>
                  </a:spcAft>
                  <a:tabLst>
                    <a:tab pos="5257800" algn="r"/>
                  </a:tabLs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Yu Mincho" charset="-128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000">
                            <a:effectLst/>
                            <a:latin typeface="Cambria Math" charset="0"/>
                            <a:ea typeface="Yu Mincho" charset="-128"/>
                          </a:rPr>
                          <m:t>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effectLst/>
                            <a:latin typeface="Cambria Math" charset="0"/>
                            <a:ea typeface="Yu Mincho" charset="-128"/>
                          </a:rPr>
                          <m:t>B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000">
                            <a:effectLst/>
                            <a:latin typeface="Cambria Math" charset="0"/>
                            <a:ea typeface="Yu Mincho" charset="-128"/>
                          </a:rPr>
                          <m:t>R</m:t>
                        </m:r>
                      </m:sup>
                    </m:sSubSup>
                    <m:r>
                      <a:rPr lang="en-US" sz="2000">
                        <a:effectLst/>
                        <a:latin typeface="Cambria Math" charset="0"/>
                        <a:ea typeface="Yu Mincho" charset="-128"/>
                      </a:rPr>
                      <m:t>=1+0.001</m:t>
                    </m:r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Yu Mincho" charset="-12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effectLst/>
                            <a:latin typeface="Cambria Math" charset="0"/>
                            <a:ea typeface="Yu Mincho" charset="-128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effectLst/>
                            <a:latin typeface="Cambria Math" charset="0"/>
                            <a:ea typeface="Yu Mincho" charset="-128"/>
                          </a:rPr>
                          <m:t>B</m:t>
                        </m:r>
                      </m:sub>
                    </m:sSub>
                    <m:r>
                      <a:rPr lang="en-US" sz="2000">
                        <a:effectLst/>
                        <a:latin typeface="Cambria Math" charset="0"/>
                        <a:ea typeface="Yu Mincho" charset="-128"/>
                      </a:rPr>
                      <m:t>+0.001</m:t>
                    </m:r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Yu Mincho" charset="-12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effectLst/>
                            <a:latin typeface="Cambria Math" charset="0"/>
                            <a:ea typeface="Yu Mincho" charset="-128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effectLst/>
                            <a:latin typeface="Cambria Math" charset="0"/>
                            <a:ea typeface="Yu Mincho" charset="-128"/>
                          </a:rPr>
                          <m:t>B</m:t>
                        </m:r>
                      </m:sub>
                    </m:sSub>
                    <m:r>
                      <a:rPr lang="en-US" sz="2000">
                        <a:effectLst/>
                        <a:latin typeface="Cambria Math" charset="0"/>
                        <a:ea typeface="Yu Mincho" charset="-128"/>
                      </a:rPr>
                      <m:t>=2.3 $/</m:t>
                    </m:r>
                    <m:r>
                      <m:rPr>
                        <m:sty m:val="p"/>
                      </m:rPr>
                      <a:rPr lang="en-US" sz="2000">
                        <a:effectLst/>
                        <a:latin typeface="Cambria Math" charset="0"/>
                        <a:ea typeface="Yu Mincho" charset="-128"/>
                      </a:rPr>
                      <m:t>MWh</m:t>
                    </m:r>
                  </m:oMath>
                </a14:m>
                <a:r>
                  <a:rPr lang="en-US" sz="2000" dirty="0">
                    <a:effectLst/>
                    <a:latin typeface="Times New Roman" charset="0"/>
                    <a:ea typeface="Yu Mincho" charset="-128"/>
                  </a:rPr>
                  <a:t>	</a:t>
                </a:r>
                <a:endParaRPr lang="en-US" sz="2000" dirty="0">
                  <a:effectLst/>
                  <a:latin typeface="Times New Roman" charset="0"/>
                  <a:ea typeface="Times" charset="0"/>
                </a:endParaRPr>
              </a:p>
              <a:p>
                <a:pPr marL="0" marR="0" algn="just">
                  <a:spcBef>
                    <a:spcPts val="0"/>
                  </a:spcBef>
                  <a:spcAft>
                    <a:spcPts val="600"/>
                  </a:spcAft>
                  <a:tabLst>
                    <a:tab pos="5257800" algn="r"/>
                  </a:tabLs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Yu Mincho" charset="-128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000">
                            <a:effectLst/>
                            <a:latin typeface="Cambria Math" charset="0"/>
                            <a:ea typeface="Yu Mincho" charset="-128"/>
                          </a:rPr>
                          <m:t>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effectLst/>
                            <a:latin typeface="Cambria Math" charset="0"/>
                            <a:ea typeface="Yu Mincho" charset="-128"/>
                          </a:rPr>
                          <m:t>S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000">
                            <a:effectLst/>
                            <a:latin typeface="Cambria Math" charset="0"/>
                            <a:ea typeface="Yu Mincho" charset="-128"/>
                          </a:rPr>
                          <m:t>R</m:t>
                        </m:r>
                      </m:sup>
                    </m:sSubSup>
                    <m:r>
                      <a:rPr lang="en-US" sz="2000">
                        <a:effectLst/>
                        <a:latin typeface="Cambria Math" charset="0"/>
                        <a:ea typeface="Yu Mincho" charset="-128"/>
                      </a:rPr>
                      <m:t>=5+0.019</m:t>
                    </m:r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Yu Mincho" charset="-12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effectLst/>
                            <a:latin typeface="Cambria Math" charset="0"/>
                            <a:ea typeface="Yu Mincho" charset="-128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effectLst/>
                            <a:latin typeface="Cambria Math" charset="0"/>
                            <a:ea typeface="Yu Mincho" charset="-128"/>
                          </a:rPr>
                          <m:t>S</m:t>
                        </m:r>
                      </m:sub>
                    </m:sSub>
                    <m:r>
                      <a:rPr lang="en-US" sz="2000">
                        <a:effectLst/>
                        <a:latin typeface="Cambria Math" charset="0"/>
                        <a:ea typeface="Yu Mincho" charset="-128"/>
                      </a:rPr>
                      <m:t>+0.001</m:t>
                    </m:r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Yu Mincho" charset="-12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effectLst/>
                            <a:latin typeface="Cambria Math" charset="0"/>
                            <a:ea typeface="Yu Mincho" charset="-128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effectLst/>
                            <a:latin typeface="Cambria Math" charset="0"/>
                            <a:ea typeface="Yu Mincho" charset="-128"/>
                          </a:rPr>
                          <m:t>S</m:t>
                        </m:r>
                      </m:sub>
                    </m:sSub>
                    <m:r>
                      <a:rPr lang="en-US" sz="2000">
                        <a:effectLst/>
                        <a:latin typeface="Cambria Math" charset="0"/>
                        <a:ea typeface="Yu Mincho" charset="-128"/>
                      </a:rPr>
                      <m:t>=9.5 $/</m:t>
                    </m:r>
                    <m:r>
                      <m:rPr>
                        <m:sty m:val="p"/>
                      </m:rPr>
                      <a:rPr lang="en-US" sz="2000">
                        <a:effectLst/>
                        <a:latin typeface="Cambria Math" charset="0"/>
                        <a:ea typeface="Yu Mincho" charset="-128"/>
                      </a:rPr>
                      <m:t>MWh</m:t>
                    </m:r>
                  </m:oMath>
                </a14:m>
                <a:r>
                  <a:rPr lang="en-US" sz="2000" dirty="0">
                    <a:effectLst/>
                    <a:latin typeface="Times New Roman" charset="0"/>
                    <a:ea typeface="Yu Mincho" charset="-128"/>
                  </a:rPr>
                  <a:t>	</a:t>
                </a:r>
                <a:endParaRPr lang="en-US" sz="2000" dirty="0">
                  <a:effectLst/>
                  <a:latin typeface="Times New Roman" charset="0"/>
                  <a:ea typeface="Times" charset="0"/>
                </a:endParaRPr>
              </a:p>
              <a:p>
                <a:pPr marL="0" marR="0" algn="just">
                  <a:spcBef>
                    <a:spcPts val="0"/>
                  </a:spcBef>
                  <a:spcAft>
                    <a:spcPts val="600"/>
                  </a:spcAft>
                  <a:tabLst>
                    <a:tab pos="5257800" algn="r"/>
                  </a:tabLst>
                </a:pPr>
                <a:endParaRPr lang="en-US" sz="2000" i="1" dirty="0">
                  <a:effectLst/>
                  <a:latin typeface="Cambria Math" charset="0"/>
                  <a:ea typeface="Yu Mincho" charset="-128"/>
                </a:endParaRPr>
              </a:p>
              <a:p>
                <a:pPr marL="0" marR="0" algn="just">
                  <a:spcBef>
                    <a:spcPts val="0"/>
                  </a:spcBef>
                  <a:spcAft>
                    <a:spcPts val="600"/>
                  </a:spcAft>
                  <a:tabLst>
                    <a:tab pos="5257800" algn="r"/>
                  </a:tabLs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Yu Mincho" charset="-128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000">
                            <a:effectLst/>
                            <a:latin typeface="Cambria Math" charset="0"/>
                            <a:ea typeface="Yu Mincho" charset="-128"/>
                          </a:rPr>
                          <m:t>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effectLst/>
                            <a:latin typeface="Cambria Math" charset="0"/>
                            <a:ea typeface="Yu Mincho" charset="-128"/>
                          </a:rPr>
                          <m:t>S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000">
                            <a:effectLst/>
                            <a:latin typeface="Cambria Math" charset="0"/>
                            <a:ea typeface="Yu Mincho" charset="-128"/>
                          </a:rPr>
                          <m:t>E</m:t>
                        </m:r>
                      </m:sup>
                    </m:sSubSup>
                    <m:r>
                      <a:rPr lang="en-US" sz="2000" i="1">
                        <a:effectLst/>
                        <a:latin typeface="Cambria Math" charset="0"/>
                        <a:ea typeface="Yu Mincho" charset="-128"/>
                      </a:rPr>
                      <m:t>−</m:t>
                    </m:r>
                    <m:sSubSup>
                      <m:sSub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Yu Mincho" charset="-128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000">
                            <a:effectLst/>
                            <a:latin typeface="Cambria Math" charset="0"/>
                            <a:ea typeface="Yu Mincho" charset="-128"/>
                          </a:rPr>
                          <m:t>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effectLst/>
                            <a:latin typeface="Cambria Math" charset="0"/>
                            <a:ea typeface="Yu Mincho" charset="-128"/>
                          </a:rPr>
                          <m:t>B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000">
                            <a:effectLst/>
                            <a:latin typeface="Cambria Math" charset="0"/>
                            <a:ea typeface="Yu Mincho" charset="-128"/>
                          </a:rPr>
                          <m:t>E</m:t>
                        </m:r>
                      </m:sup>
                    </m:sSubSup>
                    <m:r>
                      <a:rPr lang="en-US" sz="2000">
                        <a:effectLst/>
                        <a:latin typeface="Cambria Math" charset="0"/>
                        <a:ea typeface="Yu Mincho" charset="-128"/>
                      </a:rPr>
                      <m:t>=7.2 $/</m:t>
                    </m:r>
                    <m:r>
                      <m:rPr>
                        <m:sty m:val="p"/>
                      </m:rPr>
                      <a:rPr lang="en-US" sz="2000">
                        <a:effectLst/>
                        <a:latin typeface="Cambria Math" charset="0"/>
                        <a:ea typeface="Yu Mincho" charset="-128"/>
                      </a:rPr>
                      <m:t>MWh</m:t>
                    </m:r>
                  </m:oMath>
                </a14:m>
                <a:r>
                  <a:rPr lang="en-US" sz="2000" dirty="0">
                    <a:effectLst/>
                    <a:latin typeface="Times New Roman" charset="0"/>
                    <a:ea typeface="Yu Mincho" charset="-128"/>
                  </a:rPr>
                  <a:t>	</a:t>
                </a:r>
                <a:endParaRPr lang="en-US" sz="2000" dirty="0">
                  <a:effectLst/>
                  <a:latin typeface="Times New Roman" charset="0"/>
                  <a:ea typeface="Times" charset="0"/>
                </a:endParaRPr>
              </a:p>
              <a:p>
                <a:pPr marL="0" marR="0" algn="just">
                  <a:spcBef>
                    <a:spcPts val="0"/>
                  </a:spcBef>
                  <a:spcAft>
                    <a:spcPts val="600"/>
                  </a:spcAft>
                  <a:tabLst>
                    <a:tab pos="5257800" algn="r"/>
                  </a:tabLs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Yu Mincho" charset="-128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000">
                            <a:effectLst/>
                            <a:latin typeface="Cambria Math" charset="0"/>
                            <a:ea typeface="Yu Mincho" charset="-128"/>
                          </a:rPr>
                          <m:t>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effectLst/>
                            <a:latin typeface="Cambria Math" charset="0"/>
                            <a:ea typeface="Yu Mincho" charset="-128"/>
                          </a:rPr>
                          <m:t>S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000">
                            <a:effectLst/>
                            <a:latin typeface="Cambria Math" charset="0"/>
                            <a:ea typeface="Yu Mincho" charset="-128"/>
                          </a:rPr>
                          <m:t>R</m:t>
                        </m:r>
                      </m:sup>
                    </m:sSubSup>
                    <m:r>
                      <a:rPr lang="en-US" sz="2000" i="1">
                        <a:effectLst/>
                        <a:latin typeface="Cambria Math" charset="0"/>
                        <a:ea typeface="Yu Mincho" charset="-128"/>
                      </a:rPr>
                      <m:t>−</m:t>
                    </m:r>
                    <m:sSubSup>
                      <m:sSub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Yu Mincho" charset="-128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000">
                            <a:effectLst/>
                            <a:latin typeface="Cambria Math" charset="0"/>
                            <a:ea typeface="Yu Mincho" charset="-128"/>
                          </a:rPr>
                          <m:t>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effectLst/>
                            <a:latin typeface="Cambria Math" charset="0"/>
                            <a:ea typeface="Yu Mincho" charset="-128"/>
                          </a:rPr>
                          <m:t>B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000">
                            <a:effectLst/>
                            <a:latin typeface="Cambria Math" charset="0"/>
                            <a:ea typeface="Yu Mincho" charset="-128"/>
                          </a:rPr>
                          <m:t>R</m:t>
                        </m:r>
                      </m:sup>
                    </m:sSubSup>
                    <m:r>
                      <a:rPr lang="en-US" sz="2000">
                        <a:effectLst/>
                        <a:latin typeface="Cambria Math" charset="0"/>
                        <a:ea typeface="Yu Mincho" charset="-128"/>
                      </a:rPr>
                      <m:t>=7.2 $/</m:t>
                    </m:r>
                    <m:r>
                      <m:rPr>
                        <m:sty m:val="p"/>
                      </m:rPr>
                      <a:rPr lang="en-US" sz="2000">
                        <a:effectLst/>
                        <a:latin typeface="Cambria Math" charset="0"/>
                        <a:ea typeface="Yu Mincho" charset="-128"/>
                      </a:rPr>
                      <m:t>MWh</m:t>
                    </m:r>
                  </m:oMath>
                </a14:m>
                <a:r>
                  <a:rPr lang="en-US" sz="2000" dirty="0">
                    <a:effectLst/>
                    <a:latin typeface="Times New Roman" charset="0"/>
                    <a:ea typeface="Yu Mincho" charset="-128"/>
                  </a:rPr>
                  <a:t>	</a:t>
                </a:r>
                <a:endParaRPr lang="en-US" sz="2000" dirty="0">
                  <a:effectLst/>
                  <a:latin typeface="Times New Roman" charset="0"/>
                  <a:ea typeface="Times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2260517"/>
                <a:ext cx="6400800" cy="3198183"/>
              </a:xfrm>
              <a:prstGeom prst="rect">
                <a:avLst/>
              </a:prstGeom>
              <a:blipFill rotWithShape="0">
                <a:blip r:embed="rId2"/>
                <a:stretch>
                  <a:fillRect t="-12023" b="-150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38116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should pay for reliability?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Not all users value security and quality of supply equally</a:t>
            </a:r>
          </a:p>
          <a:p>
            <a:pPr lvl="1"/>
            <a:r>
              <a:rPr lang="en-GB" dirty="0"/>
              <a:t>Examples:</a:t>
            </a:r>
          </a:p>
          <a:p>
            <a:pPr lvl="2"/>
            <a:r>
              <a:rPr lang="en-GB" dirty="0"/>
              <a:t>Producers vs. consumers </a:t>
            </a:r>
          </a:p>
          <a:p>
            <a:pPr lvl="2"/>
            <a:r>
              <a:rPr lang="en-GB" dirty="0"/>
              <a:t>Semi-conductor manufacturing vs. irrigation load</a:t>
            </a:r>
          </a:p>
          <a:p>
            <a:r>
              <a:rPr lang="en-GB" dirty="0"/>
              <a:t>Ideally, users who value reliability more should get more security and pay for it </a:t>
            </a:r>
          </a:p>
          <a:p>
            <a:r>
              <a:rPr lang="en-GB" dirty="0"/>
              <a:t>With the current technology, this is not possible</a:t>
            </a:r>
          </a:p>
          <a:p>
            <a:pPr lvl="1"/>
            <a:r>
              <a:rPr lang="en-GB" dirty="0"/>
              <a:t>System operator provides an average level of reliability to all users</a:t>
            </a:r>
          </a:p>
          <a:p>
            <a:pPr lvl="1"/>
            <a:r>
              <a:rPr lang="en-GB" dirty="0"/>
              <a:t>The cost of operational reliability is shared by all users on the basis of their energy consumption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FF7DA1-37C3-6140-BD53-C3301B9D0B3D}" type="slidenum">
              <a:rPr lang="en-US"/>
              <a:pPr/>
              <a:t>94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1" grpId="0" uiExpand="1" build="p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should pay for reliability?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Sharing the cost of ancillary services on the basis of energy is not economically efficient</a:t>
            </a:r>
          </a:p>
          <a:p>
            <a:r>
              <a:rPr lang="en-GB" dirty="0"/>
              <a:t>Some participants increase the need for services more than others</a:t>
            </a:r>
          </a:p>
          <a:p>
            <a:r>
              <a:rPr lang="en-GB" dirty="0"/>
              <a:t>These participants should pay a larger share of the cost to encourage them to change their behaviour</a:t>
            </a:r>
          </a:p>
          <a:p>
            <a:r>
              <a:rPr lang="en-GB" dirty="0"/>
              <a:t>Example: allocating the cost of reserve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B84D5-BB9F-884F-96F8-5A4A624CC085}" type="slidenum">
              <a:rPr lang="en-US"/>
              <a:pPr/>
              <a:t>95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5" grpId="0" build="p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Who should pay for reserve?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Reserve prevents collapse of the system when there is a large imbalance between load and generation</a:t>
            </a:r>
          </a:p>
          <a:p>
            <a:r>
              <a:rPr lang="en-GB" dirty="0"/>
              <a:t>Large imbalances usually occur because of failure of generating units</a:t>
            </a:r>
          </a:p>
          <a:p>
            <a:r>
              <a:rPr lang="en-GB" dirty="0"/>
              <a:t>Owners of large generating units that fail frequently should pay a larger proportion of the cost of reserve</a:t>
            </a:r>
          </a:p>
          <a:p>
            <a:r>
              <a:rPr lang="en-GB" dirty="0"/>
              <a:t>Encourage them to improve the reliability of their units</a:t>
            </a:r>
          </a:p>
          <a:p>
            <a:r>
              <a:rPr lang="en-GB" dirty="0"/>
              <a:t>In the long term:</a:t>
            </a:r>
          </a:p>
          <a:p>
            <a:pPr lvl="1"/>
            <a:r>
              <a:rPr lang="en-GB" dirty="0"/>
              <a:t>Reduce the need for reserve</a:t>
            </a:r>
          </a:p>
          <a:p>
            <a:pPr lvl="1"/>
            <a:r>
              <a:rPr lang="en-GB" dirty="0"/>
              <a:t>Reduce the overall cost of reserve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5EE2CB-5ED4-514A-9F09-B8496665A226}" type="slidenum">
              <a:rPr lang="en-US"/>
              <a:pPr/>
              <a:t>96</a:t>
            </a:fld>
            <a:endParaRPr lang="en-US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42F36-40E0-5E45-8CD5-B76E5379CAC4}" type="slidenum">
              <a:rPr lang="en-US"/>
              <a:pPr/>
              <a:t>97</a:t>
            </a:fld>
            <a:endParaRPr lang="en-US"/>
          </a:p>
        </p:txBody>
      </p:sp>
      <p:sp>
        <p:nvSpPr>
          <p:cNvPr id="259075" name="Text Box 3"/>
          <p:cNvSpPr txBox="1">
            <a:spLocks noChangeArrowheads="1"/>
          </p:cNvSpPr>
          <p:nvPr/>
        </p:nvSpPr>
        <p:spPr bwMode="auto">
          <a:xfrm>
            <a:off x="971550" y="3093244"/>
            <a:ext cx="6953250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3800" dirty="0">
                <a:solidFill>
                  <a:srgbClr val="000000"/>
                </a:solidFill>
              </a:rPr>
              <a:t>Selling ancillary services</a:t>
            </a:r>
            <a:endParaRPr lang="en-US" sz="3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Selling ancillary services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Ancillary services are another business opportunity for generators</a:t>
            </a:r>
          </a:p>
          <a:p>
            <a:r>
              <a:rPr lang="en-GB"/>
              <a:t>Limitations:</a:t>
            </a:r>
          </a:p>
          <a:p>
            <a:pPr lvl="1"/>
            <a:r>
              <a:rPr lang="en-GB"/>
              <a:t>Technical characteristics of the generating units</a:t>
            </a:r>
          </a:p>
          <a:p>
            <a:pPr lvl="2"/>
            <a:r>
              <a:rPr lang="en-GB"/>
              <a:t>Maximum ramp rate</a:t>
            </a:r>
          </a:p>
          <a:p>
            <a:pPr lvl="2"/>
            <a:r>
              <a:rPr lang="en-GB"/>
              <a:t>Reactive capability curve</a:t>
            </a:r>
          </a:p>
          <a:p>
            <a:pPr lvl="1"/>
            <a:r>
              <a:rPr lang="en-GB"/>
              <a:t>Opportunity cost</a:t>
            </a:r>
          </a:p>
          <a:p>
            <a:pPr lvl="2"/>
            <a:r>
              <a:rPr lang="en-GB"/>
              <a:t>Can’t sell as much energy when selling reserve</a:t>
            </a:r>
          </a:p>
          <a:p>
            <a:pPr lvl="2"/>
            <a:r>
              <a:rPr lang="en-GB"/>
              <a:t>Need to optimize jointly the sale of energy and reserve </a:t>
            </a:r>
          </a:p>
          <a:p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ABC490-3721-D142-BD30-E4C657D3DF79}" type="slidenum">
              <a:rPr lang="en-US"/>
              <a:pPr/>
              <a:t>98</a:t>
            </a:fld>
            <a:endParaRPr lang="en-US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Example: selling both energy and reserve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Generator tries to maximize the profit it makes from the sale of energy and reserve</a:t>
            </a:r>
          </a:p>
          <a:p>
            <a:r>
              <a:rPr lang="en-GB" dirty="0"/>
              <a:t>Assumptions:</a:t>
            </a:r>
          </a:p>
          <a:p>
            <a:pPr lvl="1"/>
            <a:r>
              <a:rPr lang="en-GB" dirty="0"/>
              <a:t>Consider only one type of reserve service</a:t>
            </a:r>
          </a:p>
          <a:p>
            <a:pPr lvl="1"/>
            <a:r>
              <a:rPr lang="en-GB" dirty="0"/>
              <a:t>Perfectly competitive energy and reserve markets</a:t>
            </a:r>
          </a:p>
          <a:p>
            <a:pPr lvl="2"/>
            <a:r>
              <a:rPr lang="en-GB" dirty="0"/>
              <a:t>Generator is a price-taker in both markets</a:t>
            </a:r>
          </a:p>
          <a:p>
            <a:pPr lvl="2"/>
            <a:r>
              <a:rPr lang="en-GB" dirty="0"/>
              <a:t>Generator can sell any quantity it chooses on either market</a:t>
            </a:r>
          </a:p>
          <a:p>
            <a:pPr lvl="1"/>
            <a:r>
              <a:rPr lang="en-GB" dirty="0"/>
              <a:t>Consider one generating unit over one hour</a:t>
            </a:r>
          </a:p>
          <a:p>
            <a:pPr lvl="2"/>
            <a:r>
              <a:rPr lang="en-GB" dirty="0"/>
              <a:t>Don’t need to consider start-up cost, min up time, min down time</a:t>
            </a:r>
          </a:p>
          <a:p>
            <a:pPr lvl="1"/>
            <a:r>
              <a:rPr lang="en-GB" dirty="0"/>
              <a:t>No special payments for exercising reserve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FF6AF9-DE99-F942-A586-837B61D5372E}" type="slidenum">
              <a:rPr lang="en-US"/>
              <a:pPr/>
              <a:t>99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y UW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 UW theme.thmx</Template>
  <TotalTime>11019</TotalTime>
  <Words>5766</Words>
  <Application>Microsoft Macintosh PowerPoint</Application>
  <PresentationFormat>On-screen Show (4:3)</PresentationFormat>
  <Paragraphs>1151</Paragraphs>
  <Slides>110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110</vt:i4>
      </vt:variant>
    </vt:vector>
  </HeadingPairs>
  <TitlesOfParts>
    <vt:vector size="126" baseType="lpstr">
      <vt:lpstr>ＭＳ Ｐゴシック</vt:lpstr>
      <vt:lpstr>Yu Mincho</vt:lpstr>
      <vt:lpstr>Arial</vt:lpstr>
      <vt:lpstr>Calibri</vt:lpstr>
      <vt:lpstr>Cambria Math</vt:lpstr>
      <vt:lpstr>ÇlÇr ñæí©</vt:lpstr>
      <vt:lpstr>Geneva</vt:lpstr>
      <vt:lpstr>Helvetica</vt:lpstr>
      <vt:lpstr>Times</vt:lpstr>
      <vt:lpstr>Times New Roman</vt:lpstr>
      <vt:lpstr>Wingdings</vt:lpstr>
      <vt:lpstr>My UW theme</vt:lpstr>
      <vt:lpstr>Worksheet</vt:lpstr>
      <vt:lpstr>Document</vt:lpstr>
      <vt:lpstr>Equation</vt:lpstr>
      <vt:lpstr>Visio.Drawing.11</vt:lpstr>
      <vt:lpstr>Power System Operation</vt:lpstr>
      <vt:lpstr>Introduction</vt:lpstr>
      <vt:lpstr>Reliability</vt:lpstr>
      <vt:lpstr>Value of reliability</vt:lpstr>
      <vt:lpstr>Value of Lost Load (VoLL)</vt:lpstr>
      <vt:lpstr>Value of Lost Load (VoLL)</vt:lpstr>
      <vt:lpstr>Cost of reliability</vt:lpstr>
      <vt:lpstr>Cost of reliability</vt:lpstr>
      <vt:lpstr>Preventive actions</vt:lpstr>
      <vt:lpstr>Corrective actions</vt:lpstr>
      <vt:lpstr>How much reliability?</vt:lpstr>
      <vt:lpstr>How much reliability?</vt:lpstr>
      <vt:lpstr>Procuring reliability resources</vt:lpstr>
      <vt:lpstr>Outline</vt:lpstr>
      <vt:lpstr>PowerPoint Presentation</vt:lpstr>
      <vt:lpstr>Impact of a failure</vt:lpstr>
      <vt:lpstr>Balancing production and consumption</vt:lpstr>
      <vt:lpstr>Balancing production and consumption</vt:lpstr>
      <vt:lpstr>Balancing production and consumption</vt:lpstr>
      <vt:lpstr>Balancing production and consumption</vt:lpstr>
      <vt:lpstr>Balancing production and consumption</vt:lpstr>
      <vt:lpstr>Balancing production and consumption</vt:lpstr>
      <vt:lpstr>Example: load over 5 periods</vt:lpstr>
      <vt:lpstr>Energy traded based on forecast</vt:lpstr>
      <vt:lpstr>Energy produced vs. energy traded</vt:lpstr>
      <vt:lpstr>Imbalance</vt:lpstr>
      <vt:lpstr>Components of the imbalance</vt:lpstr>
      <vt:lpstr>Example (continued)</vt:lpstr>
      <vt:lpstr>Balancing services</vt:lpstr>
      <vt:lpstr>Regulation service</vt:lpstr>
      <vt:lpstr>Load following service</vt:lpstr>
      <vt:lpstr>Contingency reserve</vt:lpstr>
      <vt:lpstr>Example: Outage of large generating unit</vt:lpstr>
      <vt:lpstr>Classification of balancing services</vt:lpstr>
      <vt:lpstr>Effect of stochastic generation</vt:lpstr>
      <vt:lpstr>Network issues: contingency analysis</vt:lpstr>
      <vt:lpstr>Types of preventive actions</vt:lpstr>
      <vt:lpstr>Example: thermal capacity</vt:lpstr>
      <vt:lpstr>Example: emergency thermal capacity</vt:lpstr>
      <vt:lpstr>Example: transient stability</vt:lpstr>
      <vt:lpstr>Example: voltage stability</vt:lpstr>
      <vt:lpstr>Example: voltage stability</vt:lpstr>
      <vt:lpstr>Voltage control and reactive support services</vt:lpstr>
      <vt:lpstr>Voltage control and reactive support services</vt:lpstr>
      <vt:lpstr>Example: voltage control under normal conditions</vt:lpstr>
      <vt:lpstr>Example: voltage control under normal conditions</vt:lpstr>
      <vt:lpstr>Example: voltage control under normal conditions</vt:lpstr>
      <vt:lpstr>Example: pre- and post-contingency balance</vt:lpstr>
      <vt:lpstr>Example: reactive support following line outage</vt:lpstr>
      <vt:lpstr>Other ancillary services</vt:lpstr>
      <vt:lpstr>Market models vs. operational models</vt:lpstr>
      <vt:lpstr>PowerPoint Presentation</vt:lpstr>
      <vt:lpstr>How should services be obtained?</vt:lpstr>
      <vt:lpstr>Compulsory provision</vt:lpstr>
      <vt:lpstr>Advantages of compulsory provision</vt:lpstr>
      <vt:lpstr>Disadvantages of compulsory provision</vt:lpstr>
      <vt:lpstr>Disadvantages of compulsory provision</vt:lpstr>
      <vt:lpstr>Market for ancillary services</vt:lpstr>
      <vt:lpstr>Advantages of market for ancillary services</vt:lpstr>
      <vt:lpstr>Disadvantages of market for ancillary services</vt:lpstr>
      <vt:lpstr>System balancing with renewables</vt:lpstr>
      <vt:lpstr>Example</vt:lpstr>
      <vt:lpstr>Example</vt:lpstr>
      <vt:lpstr>Demand-side provision of ancillary services</vt:lpstr>
      <vt:lpstr>Advantages of demand-side provision</vt:lpstr>
      <vt:lpstr>Opportunities for demand-side provision</vt:lpstr>
      <vt:lpstr>How much ancillary services should be bought?</vt:lpstr>
      <vt:lpstr>How much ancillary services should be bought?</vt:lpstr>
      <vt:lpstr>Co-optimization of energy &amp; reserve</vt:lpstr>
      <vt:lpstr>Co-optimization of energy &amp; reserve</vt:lpstr>
      <vt:lpstr>Example</vt:lpstr>
      <vt:lpstr>Ability to provide reserve</vt:lpstr>
      <vt:lpstr>Assumptions about the market</vt:lpstr>
      <vt:lpstr>Formulation of the optimization problem</vt:lpstr>
      <vt:lpstr>Formulation of the optimization problem</vt:lpstr>
      <vt:lpstr>Solution of the co-optimization problem</vt:lpstr>
      <vt:lpstr>Solution “by hand”</vt:lpstr>
      <vt:lpstr>300MW – 420MW range</vt:lpstr>
      <vt:lpstr>420MW – 470 MW range</vt:lpstr>
      <vt:lpstr>470MW – 720 MW range</vt:lpstr>
      <vt:lpstr>Summary of prices</vt:lpstr>
      <vt:lpstr>Profitability of unit 2: 300MW – 420MW range</vt:lpstr>
      <vt:lpstr>Profitability of unit 2: 420 MW – 470 MW range</vt:lpstr>
      <vt:lpstr>Profitability of unit 2: 470 MW – 720 MW range</vt:lpstr>
      <vt:lpstr>Profitability of unit 2</vt:lpstr>
      <vt:lpstr>Another example</vt:lpstr>
      <vt:lpstr>Solution</vt:lpstr>
      <vt:lpstr>Allocation of transmission capacity between energy and reserve</vt:lpstr>
      <vt:lpstr>Allocation of transmission capacity between energy and reserve</vt:lpstr>
      <vt:lpstr>Allocation of transmission capacity between energy and reserve</vt:lpstr>
      <vt:lpstr>Allocation of transmission capacity between energy and reserve</vt:lpstr>
      <vt:lpstr>Allocation of transmission capacity between energy and reserve</vt:lpstr>
      <vt:lpstr>Allocation of transmission capacity between energy and reserve</vt:lpstr>
      <vt:lpstr>Who should pay for reliability?</vt:lpstr>
      <vt:lpstr>Who should pay for reliability?</vt:lpstr>
      <vt:lpstr>Who should pay for reserve?</vt:lpstr>
      <vt:lpstr>PowerPoint Presentation</vt:lpstr>
      <vt:lpstr>Selling ancillary services</vt:lpstr>
      <vt:lpstr>Example: selling both energy and reserve</vt:lpstr>
      <vt:lpstr>Notations</vt:lpstr>
      <vt:lpstr>Formulation</vt:lpstr>
      <vt:lpstr>Optimality conditions</vt:lpstr>
      <vt:lpstr>Complementary slackness conditions</vt:lpstr>
      <vt:lpstr>Case 1: </vt:lpstr>
      <vt:lpstr>Case 2: </vt:lpstr>
      <vt:lpstr>Case 3: </vt:lpstr>
      <vt:lpstr>Cases 4 &amp; 5:</vt:lpstr>
      <vt:lpstr>Case 6: </vt:lpstr>
      <vt:lpstr>Case 7: </vt:lpstr>
      <vt:lpstr>Case 8: </vt:lpstr>
    </vt:vector>
  </TitlesOfParts>
  <Company>ɨ쀀ɥ᛼</Company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Security and Ancillary Services</dc:title>
  <dc:creator>Daniel Kirschen</dc:creator>
  <cp:lastModifiedBy>Daniel S Kirschen</cp:lastModifiedBy>
  <cp:revision>209</cp:revision>
  <dcterms:created xsi:type="dcterms:W3CDTF">2004-12-28T10:42:38Z</dcterms:created>
  <dcterms:modified xsi:type="dcterms:W3CDTF">2018-02-01T17:54:23Z</dcterms:modified>
</cp:coreProperties>
</file>